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92" r:id="rId6"/>
  </p:sldMasterIdLst>
  <p:notesMasterIdLst>
    <p:notesMasterId r:id="rId23"/>
  </p:notesMasterIdLst>
  <p:handoutMasterIdLst>
    <p:handoutMasterId r:id="rId24"/>
  </p:handoutMasterIdLst>
  <p:sldIdLst>
    <p:sldId id="319" r:id="rId7"/>
    <p:sldId id="382" r:id="rId8"/>
    <p:sldId id="358" r:id="rId9"/>
    <p:sldId id="360" r:id="rId10"/>
    <p:sldId id="402" r:id="rId11"/>
    <p:sldId id="395" r:id="rId12"/>
    <p:sldId id="399" r:id="rId13"/>
    <p:sldId id="400" r:id="rId14"/>
    <p:sldId id="401" r:id="rId15"/>
    <p:sldId id="361" r:id="rId16"/>
    <p:sldId id="380" r:id="rId17"/>
    <p:sldId id="396" r:id="rId18"/>
    <p:sldId id="397" r:id="rId19"/>
    <p:sldId id="398" r:id="rId20"/>
    <p:sldId id="403" r:id="rId21"/>
    <p:sldId id="356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 Nodder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A3B"/>
    <a:srgbClr val="FF8D3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380" autoAdjust="0"/>
    <p:restoredTop sz="99792" autoAdjust="0"/>
  </p:normalViewPr>
  <p:slideViewPr>
    <p:cSldViewPr>
      <p:cViewPr>
        <p:scale>
          <a:sx n="112" d="100"/>
          <a:sy n="112" d="100"/>
        </p:scale>
        <p:origin x="-92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DC5F8-AEC8-FF4D-A026-B48343E1A5EE}" type="datetimeFigureOut">
              <a:rPr lang="en-US" smtClean="0"/>
              <a:t>11/02/23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78AA5-F6EB-044C-A0B5-E5E4E41D6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37B31-601C-4410-B636-E90A8211402A}" type="datetimeFigureOut">
              <a:rPr lang="en-GB" smtClean="0"/>
              <a:pPr/>
              <a:t>11/02/23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426CA-608F-4AD3-8662-3D754990A9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31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222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A7A42815-ADB3-498F-94E6-E2A56F4DE15C}" type="slidenum">
              <a:rPr lang="en-GB" altLang="en-US" sz="1200" smtClean="0">
                <a:latin typeface="Times New Roman" pitchFamily="18" charset="0"/>
              </a:rPr>
              <a:pPr/>
              <a:t>16</a:t>
            </a:fld>
            <a:endParaRPr lang="en-GB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A7A42815-ADB3-498F-94E6-E2A56F4DE15C}" type="slidenum">
              <a:rPr lang="en-GB" altLang="en-US" sz="1200" smtClean="0">
                <a:latin typeface="Times New Roman" pitchFamily="18" charset="0"/>
              </a:rPr>
              <a:pPr/>
              <a:t>2</a:t>
            </a:fld>
            <a:endParaRPr lang="en-GB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fld id="{A7A42815-ADB3-498F-94E6-E2A56F4DE15C}" type="slidenum">
              <a:rPr lang="en-GB" altLang="en-US" sz="1200" smtClean="0">
                <a:latin typeface="Times New Roman" pitchFamily="18" charset="0"/>
              </a:rPr>
              <a:pPr/>
              <a:t>6</a:t>
            </a:fld>
            <a:endParaRPr lang="en-GB" altLang="en-US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426CA-608F-4AD3-8662-3D754990A9F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6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5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19431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6769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3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4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08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53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158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625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734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281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11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8519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033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19431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6769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97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26988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06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681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45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067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62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6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193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731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373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261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19431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6769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298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73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8143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446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188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86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460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2478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6793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3731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2243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19431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6769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6239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2964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9465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156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1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13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732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771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827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665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38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0"/>
            <a:ext cx="19431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6769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221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392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47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248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70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7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391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371600"/>
            <a:ext cx="7772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oundry Form Serif Book OSF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noFill/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11/02/23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2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i.org/10.1080/1360144X.2018.147883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496944" cy="3168352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140000"/>
              </a:lnSpc>
            </a:pPr>
            <a:r>
              <a:rPr lang="en-GB" sz="3100" dirty="0" smtClean="0">
                <a:solidFill>
                  <a:srgbClr val="FF8D3E"/>
                </a:solidFill>
                <a:latin typeface="Arial"/>
                <a:cs typeface="Arial"/>
              </a:rPr>
              <a:t/>
            </a:r>
            <a:br>
              <a:rPr lang="en-GB" sz="3100" dirty="0" smtClean="0">
                <a:solidFill>
                  <a:srgbClr val="FF8D3E"/>
                </a:solidFill>
                <a:latin typeface="Arial"/>
                <a:cs typeface="Arial"/>
              </a:rPr>
            </a:br>
            <a:r>
              <a:rPr lang="en-US" sz="3100" b="0" dirty="0">
                <a:solidFill>
                  <a:srgbClr val="FF0000"/>
                </a:solidFill>
                <a:effectLst/>
                <a:latin typeface="Arial"/>
                <a:cs typeface="Arial"/>
              </a:rPr>
              <a:t>Understanding the professional development needs of online educators:  Expansive learning and transformative agency in a Change Laboratory </a:t>
            </a:r>
            <a:r>
              <a:rPr lang="en-US" sz="3100" b="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intervention</a:t>
            </a:r>
            <a:br>
              <a:rPr lang="en-US" sz="3100" b="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</a:br>
            <a:r>
              <a:rPr lang="en-US" sz="3100" b="0" dirty="0">
                <a:solidFill>
                  <a:srgbClr val="FF0000"/>
                </a:solidFill>
                <a:effectLst/>
                <a:latin typeface="Arial"/>
                <a:cs typeface="Arial"/>
              </a:rPr>
              <a:t/>
            </a:r>
            <a:br>
              <a:rPr lang="en-US" sz="3100" b="0" dirty="0">
                <a:solidFill>
                  <a:srgbClr val="FF0000"/>
                </a:solidFill>
                <a:effectLst/>
                <a:latin typeface="Arial"/>
                <a:cs typeface="Arial"/>
              </a:rPr>
            </a:br>
            <a:r>
              <a:rPr lang="en-US" sz="3100" b="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Session 1 </a:t>
            </a:r>
            <a:r>
              <a:rPr lang="mr-IN" sz="3100" b="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–</a:t>
            </a:r>
            <a:r>
              <a:rPr lang="en-US" sz="3100" b="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 10 November 2020</a:t>
            </a:r>
            <a:r>
              <a:rPr lang="en-GB" sz="3100" dirty="0" smtClean="0">
                <a:solidFill>
                  <a:srgbClr val="FF8D3E"/>
                </a:solidFill>
                <a:latin typeface="Arial"/>
                <a:cs typeface="Arial"/>
              </a:rPr>
              <a:t/>
            </a:r>
            <a:br>
              <a:rPr lang="en-GB" sz="3100" dirty="0" smtClean="0">
                <a:solidFill>
                  <a:srgbClr val="FF8D3E"/>
                </a:solidFill>
                <a:latin typeface="Arial"/>
                <a:cs typeface="Arial"/>
              </a:rPr>
            </a:br>
            <a:r>
              <a:rPr lang="en-GB" sz="4600" dirty="0" smtClean="0">
                <a:solidFill>
                  <a:srgbClr val="FF8D3E"/>
                </a:solidFill>
                <a:latin typeface="Arial"/>
                <a:cs typeface="Arial"/>
              </a:rPr>
              <a:t/>
            </a:r>
            <a:br>
              <a:rPr lang="en-GB" sz="4600" dirty="0" smtClean="0">
                <a:solidFill>
                  <a:srgbClr val="FF8D3E"/>
                </a:solidFill>
                <a:latin typeface="Arial"/>
                <a:cs typeface="Arial"/>
              </a:rPr>
            </a:br>
            <a:endParaRPr lang="en-GB" sz="4600" dirty="0">
              <a:solidFill>
                <a:srgbClr val="FF8D3E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725144"/>
            <a:ext cx="69127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	</a:t>
            </a:r>
            <a:r>
              <a:rPr lang="en-GB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Jane Nodder - PhD Researcher</a:t>
            </a:r>
          </a:p>
          <a:p>
            <a:pPr algn="ctr">
              <a:lnSpc>
                <a:spcPct val="130000"/>
              </a:lnSpc>
            </a:pPr>
            <a:r>
              <a:rPr lang="en-GB" sz="2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Technology Enhanced Learning &amp; E-Research</a:t>
            </a:r>
            <a:endParaRPr lang="en-GB" sz="2000" b="1" dirty="0">
              <a:solidFill>
                <a:schemeClr val="tx2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248" y="5949280"/>
            <a:ext cx="306084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4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303741" cy="5386650"/>
          </a:xfrm>
        </p:spPr>
        <p:txBody>
          <a:bodyPr>
            <a:normAutofit/>
          </a:bodyPr>
          <a:lstStyle/>
          <a:p>
            <a:pPr lvl="0">
              <a:buClr>
                <a:srgbClr val="FF0000"/>
              </a:buClr>
            </a:pPr>
            <a:r>
              <a:rPr lang="en-GB" sz="2400" dirty="0">
                <a:latin typeface="Arial"/>
                <a:cs typeface="Arial"/>
              </a:rPr>
              <a:t>What sparked your interest in exploring the topic of professional development for online </a:t>
            </a:r>
            <a:r>
              <a:rPr lang="en-GB" sz="2400" dirty="0" smtClean="0">
                <a:latin typeface="Arial"/>
                <a:cs typeface="Arial"/>
              </a:rPr>
              <a:t>educators in this Change Lab?</a:t>
            </a:r>
          </a:p>
          <a:p>
            <a:pPr lvl="0">
              <a:buClr>
                <a:srgbClr val="FF0000"/>
              </a:buClr>
            </a:pPr>
            <a:endParaRPr lang="en-GB" sz="2400" dirty="0">
              <a:latin typeface="Arial"/>
              <a:cs typeface="Arial"/>
            </a:endParaRPr>
          </a:p>
          <a:p>
            <a:pPr lvl="0">
              <a:buClr>
                <a:srgbClr val="FF0000"/>
              </a:buClr>
            </a:pPr>
            <a:r>
              <a:rPr lang="en-GB" sz="2400" dirty="0">
                <a:latin typeface="Arial"/>
                <a:cs typeface="Arial"/>
              </a:rPr>
              <a:t>What would you like to gain from your time in this </a:t>
            </a:r>
            <a:r>
              <a:rPr lang="en-GB" sz="2400">
                <a:latin typeface="Arial"/>
                <a:cs typeface="Arial"/>
              </a:rPr>
              <a:t>Change </a:t>
            </a:r>
            <a:r>
              <a:rPr lang="en-GB" sz="2400" smtClean="0">
                <a:latin typeface="Arial"/>
                <a:cs typeface="Arial"/>
              </a:rPr>
              <a:t>Lab?</a:t>
            </a:r>
            <a:endParaRPr lang="en-GB" sz="2400" dirty="0" smtClean="0">
              <a:latin typeface="Arial"/>
              <a:cs typeface="Arial"/>
            </a:endParaRPr>
          </a:p>
          <a:p>
            <a:pPr lvl="0">
              <a:buClr>
                <a:srgbClr val="FF0000"/>
              </a:buClr>
            </a:pPr>
            <a:endParaRPr lang="en-GB" sz="2400" dirty="0">
              <a:latin typeface="Arial"/>
              <a:cs typeface="Arial"/>
            </a:endParaRPr>
          </a:p>
          <a:p>
            <a:pPr lvl="0">
              <a:buClr>
                <a:srgbClr val="FF0000"/>
              </a:buClr>
            </a:pPr>
            <a:r>
              <a:rPr lang="en-GB" sz="2400" dirty="0">
                <a:latin typeface="Arial"/>
                <a:cs typeface="Arial"/>
              </a:rPr>
              <a:t>Are there elements of the mirror data that resonate with your own experience of professional development as an online educator?  If so, which</a:t>
            </a:r>
            <a:r>
              <a:rPr lang="en-GB" sz="2400" dirty="0" smtClean="0">
                <a:latin typeface="Arial"/>
                <a:cs typeface="Arial"/>
              </a:rPr>
              <a:t>?</a:t>
            </a:r>
          </a:p>
          <a:p>
            <a:pPr lvl="0">
              <a:buClr>
                <a:srgbClr val="FF0000"/>
              </a:buClr>
            </a:pPr>
            <a:endParaRPr lang="en-GB" sz="2400" dirty="0">
              <a:latin typeface="Arial"/>
              <a:cs typeface="Arial"/>
            </a:endParaRPr>
          </a:p>
          <a:p>
            <a:pPr lvl="0">
              <a:buClr>
                <a:srgbClr val="FF0000"/>
              </a:buClr>
            </a:pPr>
            <a:r>
              <a:rPr lang="en-GB" sz="2400" dirty="0">
                <a:latin typeface="Arial"/>
                <a:cs typeface="Arial"/>
              </a:rPr>
              <a:t>Can you share </a:t>
            </a:r>
            <a:r>
              <a:rPr lang="en-GB" sz="2400" dirty="0" smtClean="0">
                <a:latin typeface="Arial"/>
                <a:cs typeface="Arial"/>
              </a:rPr>
              <a:t>a concrete </a:t>
            </a:r>
            <a:r>
              <a:rPr lang="en-GB" sz="2400" dirty="0">
                <a:latin typeface="Arial"/>
                <a:cs typeface="Arial"/>
              </a:rPr>
              <a:t>example of your experience of professional development as an online educator?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</a:pPr>
            <a:endParaRPr lang="en-GB" sz="2000" dirty="0" smtClean="0">
              <a:latin typeface="Arial"/>
              <a:cs typeface="Arial"/>
            </a:endParaRPr>
          </a:p>
          <a:p>
            <a:pPr>
              <a:buSzPct val="100000"/>
            </a:pPr>
            <a:endParaRPr lang="en-US" sz="19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ea typeface="+mn-lt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378384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Task 1:  </a:t>
            </a:r>
            <a:r>
              <a:rPr lang="en-US" sz="2000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  <a:r>
              <a:rPr lang="en-GB" sz="2000" dirty="0">
                <a:solidFill>
                  <a:srgbClr val="FF0000"/>
                </a:solidFill>
                <a:effectLst/>
                <a:latin typeface="Arial"/>
                <a:cs typeface="Arial"/>
              </a:rPr>
              <a:t>Step 1 in the Expansive Learning Cycle:  </a:t>
            </a:r>
            <a:r>
              <a:rPr lang="en-GB" sz="20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Questioning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3845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1680" y="3185935"/>
            <a:ext cx="1375003" cy="80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Subject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Person or people engaged in activity who are the focus of a study on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384" y="1268760"/>
            <a:ext cx="1613302" cy="66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Tools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Physical objects and systems that people use to accomplish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3568186"/>
            <a:ext cx="1064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Object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Aim of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8542" y="3568186"/>
            <a:ext cx="1561850" cy="51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Outcome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Results produced by the whole activity system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538" y="5319320"/>
            <a:ext cx="1748317" cy="66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Division of labour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How the work in the activity is divided among participants in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4248" y="5319320"/>
            <a:ext cx="1807575" cy="66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Community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People and groups whose knowledge, interest, stakes and goals shape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5287209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Rules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Laws, codes, conventions, customs and agreements that people adhere to while engaging in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4456" y="2754522"/>
            <a:ext cx="1391296" cy="51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Motives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Purposes, reasons for the activity</a:t>
            </a:r>
          </a:p>
        </p:txBody>
      </p:sp>
      <p:sp>
        <p:nvSpPr>
          <p:cNvPr id="39" name="Freeform 38"/>
          <p:cNvSpPr/>
          <p:nvPr/>
        </p:nvSpPr>
        <p:spPr>
          <a:xfrm>
            <a:off x="5700582" y="3331160"/>
            <a:ext cx="1575170" cy="236061"/>
          </a:xfrm>
          <a:custGeom>
            <a:avLst/>
            <a:gdLst>
              <a:gd name="connsiteX0" fmla="*/ 0 w 1784753"/>
              <a:gd name="connsiteY0" fmla="*/ 252350 h 252350"/>
              <a:gd name="connsiteX1" fmla="*/ 457629 w 1784753"/>
              <a:gd name="connsiteY1" fmla="*/ 69279 h 252350"/>
              <a:gd name="connsiteX2" fmla="*/ 915258 w 1784753"/>
              <a:gd name="connsiteY2" fmla="*/ 628 h 252350"/>
              <a:gd name="connsiteX3" fmla="*/ 1350005 w 1784753"/>
              <a:gd name="connsiteY3" fmla="*/ 46395 h 252350"/>
              <a:gd name="connsiteX4" fmla="*/ 1784753 w 1784753"/>
              <a:gd name="connsiteY4" fmla="*/ 218024 h 2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753" h="252350">
                <a:moveTo>
                  <a:pt x="0" y="252350"/>
                </a:moveTo>
                <a:cubicBezTo>
                  <a:pt x="152543" y="181791"/>
                  <a:pt x="305086" y="111233"/>
                  <a:pt x="457629" y="69279"/>
                </a:cubicBezTo>
                <a:cubicBezTo>
                  <a:pt x="610172" y="27325"/>
                  <a:pt x="766529" y="4442"/>
                  <a:pt x="915258" y="628"/>
                </a:cubicBezTo>
                <a:cubicBezTo>
                  <a:pt x="1063987" y="-3186"/>
                  <a:pt x="1205089" y="10162"/>
                  <a:pt x="1350005" y="46395"/>
                </a:cubicBezTo>
                <a:cubicBezTo>
                  <a:pt x="1494921" y="82628"/>
                  <a:pt x="1698948" y="177977"/>
                  <a:pt x="1784753" y="218024"/>
                </a:cubicBezTo>
              </a:path>
            </a:pathLst>
          </a:custGeom>
          <a:ln w="3175" cmpd="sng">
            <a:solidFill>
              <a:srgbClr val="FF0000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14248" y="2062036"/>
            <a:ext cx="850903" cy="1505185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85632" y="3672206"/>
            <a:ext cx="850903" cy="1505185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80529" y="2088244"/>
            <a:ext cx="894919" cy="1476742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6787" y="3671378"/>
            <a:ext cx="908903" cy="1494642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88769" y="5241852"/>
            <a:ext cx="1821312" cy="8734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1" idx="0"/>
          </p:cNvCxnSpPr>
          <p:nvPr/>
        </p:nvCxnSpPr>
        <p:spPr>
          <a:xfrm flipH="1">
            <a:off x="4218036" y="3717032"/>
            <a:ext cx="1002036" cy="1602288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5637" y="5236648"/>
            <a:ext cx="1821312" cy="8734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30328" y="3605297"/>
            <a:ext cx="1821312" cy="8734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11960" y="2140658"/>
            <a:ext cx="2638" cy="3016534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483939" y="3645024"/>
            <a:ext cx="2664125" cy="1526941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75856" y="3645024"/>
            <a:ext cx="2772968" cy="1557086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378384"/>
            <a:ext cx="9180512" cy="1106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30000"/>
              </a:lnSpc>
            </a:pPr>
            <a:r>
              <a:rPr lang="en-US" dirty="0" err="1" smtClean="0">
                <a:solidFill>
                  <a:srgbClr val="FF0000"/>
                </a:solidFill>
                <a:effectLst/>
                <a:latin typeface="Arial"/>
                <a:cs typeface="Arial"/>
              </a:rPr>
              <a:t>Engeström’s</a:t>
            </a:r>
            <a:r>
              <a:rPr lang="en-US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Arial"/>
                <a:cs typeface="Arial"/>
              </a:rPr>
              <a:t>Activity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System </a:t>
            </a:r>
            <a:r>
              <a:rPr lang="en-US" dirty="0">
                <a:solidFill>
                  <a:srgbClr val="FF0000"/>
                </a:solidFill>
                <a:effectLst/>
                <a:latin typeface="Arial"/>
                <a:cs typeface="Arial"/>
              </a:rPr>
              <a:t>model </a:t>
            </a:r>
            <a:endParaRPr lang="en-GB" altLang="en-US" dirty="0">
              <a:solidFill>
                <a:srgbClr val="FF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   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660232" y="1484784"/>
            <a:ext cx="2016224" cy="79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>
              <a:lnSpc>
                <a:spcPct val="110000"/>
              </a:lnSpc>
              <a:buClr>
                <a:srgbClr val="FF8A3B"/>
              </a:buClr>
              <a:buSzPct val="150000"/>
              <a:buNone/>
            </a:pPr>
            <a:r>
              <a:rPr lang="en-GB" sz="1400" dirty="0" smtClean="0"/>
              <a:t>Can model both the </a:t>
            </a:r>
            <a:r>
              <a:rPr lang="en-GB" sz="1400" dirty="0"/>
              <a:t>current </a:t>
            </a:r>
            <a:r>
              <a:rPr lang="en-GB" sz="1400" dirty="0" smtClean="0"/>
              <a:t>&amp; the future Activity System</a:t>
            </a:r>
            <a:endParaRPr lang="en-GB" sz="1400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67544" y="6165304"/>
            <a:ext cx="87129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>
              <a:buNone/>
            </a:pPr>
            <a:r>
              <a:rPr lang="en-US" sz="1200" dirty="0" smtClean="0"/>
              <a:t>Adapted from: </a:t>
            </a:r>
            <a:r>
              <a:rPr lang="en-US" sz="1200" dirty="0" err="1" smtClean="0"/>
              <a:t>Engeström</a:t>
            </a:r>
            <a:r>
              <a:rPr lang="en-US" sz="1200" dirty="0" smtClean="0"/>
              <a:t>, 1987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6082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96752"/>
            <a:ext cx="8303741" cy="538665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3000" dirty="0">
              <a:latin typeface="Arial"/>
              <a:cs typeface="Arial"/>
            </a:endParaRPr>
          </a:p>
          <a:p>
            <a:pPr>
              <a:buClr>
                <a:srgbClr val="FF0000"/>
              </a:buClr>
            </a:pPr>
            <a:r>
              <a:rPr lang="en-GB" sz="2600" dirty="0">
                <a:latin typeface="Arial"/>
                <a:cs typeface="Arial"/>
              </a:rPr>
              <a:t>What works well </a:t>
            </a:r>
            <a:r>
              <a:rPr lang="en-GB" sz="2600" dirty="0" smtClean="0">
                <a:latin typeface="Arial"/>
                <a:cs typeface="Arial"/>
              </a:rPr>
              <a:t>with </a:t>
            </a:r>
            <a:r>
              <a:rPr lang="en-GB" sz="2600" dirty="0">
                <a:latin typeface="Arial"/>
                <a:cs typeface="Arial"/>
              </a:rPr>
              <a:t>regard to your professional development as an online educator</a:t>
            </a:r>
            <a:r>
              <a:rPr lang="en-GB" sz="2600" dirty="0" smtClean="0">
                <a:latin typeface="Arial"/>
                <a:cs typeface="Arial"/>
              </a:rPr>
              <a:t>?</a:t>
            </a:r>
          </a:p>
          <a:p>
            <a:pPr>
              <a:buClr>
                <a:srgbClr val="FF0000"/>
              </a:buClr>
            </a:pPr>
            <a:endParaRPr lang="en-GB" sz="2600" dirty="0">
              <a:latin typeface="Arial"/>
              <a:cs typeface="Arial"/>
            </a:endParaRPr>
          </a:p>
          <a:p>
            <a:pPr>
              <a:buClr>
                <a:srgbClr val="FF0000"/>
              </a:buClr>
            </a:pPr>
            <a:r>
              <a:rPr lang="en-GB" sz="2600" dirty="0">
                <a:latin typeface="Arial"/>
                <a:cs typeface="Arial"/>
              </a:rPr>
              <a:t>Where do you see the main tensions in your role &amp;</a:t>
            </a:r>
            <a:r>
              <a:rPr lang="en-GB" sz="2600" dirty="0" smtClean="0">
                <a:latin typeface="Arial"/>
                <a:cs typeface="Arial"/>
              </a:rPr>
              <a:t> </a:t>
            </a:r>
            <a:r>
              <a:rPr lang="en-GB" sz="2600" dirty="0">
                <a:latin typeface="Arial"/>
                <a:cs typeface="Arial"/>
              </a:rPr>
              <a:t>institution with regard to your professional </a:t>
            </a:r>
            <a:r>
              <a:rPr lang="en-GB" sz="2600" dirty="0" smtClean="0">
                <a:latin typeface="Arial"/>
                <a:cs typeface="Arial"/>
              </a:rPr>
              <a:t>development as an </a:t>
            </a:r>
            <a:r>
              <a:rPr lang="en-GB" sz="2600" smtClean="0">
                <a:latin typeface="Arial"/>
                <a:cs typeface="Arial"/>
              </a:rPr>
              <a:t>online educator?</a:t>
            </a:r>
            <a:endParaRPr lang="en-GB" sz="2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endParaRPr lang="en-GB" sz="2400" dirty="0">
              <a:latin typeface="Arial"/>
              <a:cs typeface="Arial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2400" dirty="0">
                <a:latin typeface="Arial"/>
                <a:cs typeface="Arial"/>
              </a:rPr>
              <a:t>Personal reflection – 5-10 </a:t>
            </a:r>
            <a:r>
              <a:rPr lang="en-GB" sz="2400" dirty="0" err="1">
                <a:latin typeface="Arial"/>
                <a:cs typeface="Arial"/>
              </a:rPr>
              <a:t>mins</a:t>
            </a:r>
            <a:endParaRPr lang="en-GB" sz="2400" dirty="0">
              <a:latin typeface="Arial"/>
              <a:cs typeface="Arial"/>
            </a:endParaRPr>
          </a:p>
          <a:p>
            <a:pPr marL="0" indent="0" algn="ctr">
              <a:buClr>
                <a:srgbClr val="FF0000"/>
              </a:buClr>
              <a:buNone/>
            </a:pPr>
            <a:r>
              <a:rPr lang="en-GB" sz="2400" dirty="0">
                <a:latin typeface="Arial"/>
                <a:cs typeface="Arial"/>
              </a:rPr>
              <a:t>Group discussion – 10-15 </a:t>
            </a:r>
            <a:r>
              <a:rPr lang="en-GB" sz="2400" dirty="0" err="1">
                <a:latin typeface="Arial"/>
                <a:cs typeface="Arial"/>
              </a:rPr>
              <a:t>mins</a:t>
            </a:r>
            <a:endParaRPr lang="en-GB" sz="2400" dirty="0">
              <a:latin typeface="Arial"/>
              <a:cs typeface="Arial"/>
            </a:endParaRPr>
          </a:p>
          <a:p>
            <a:pPr>
              <a:buSzPct val="100000"/>
            </a:pPr>
            <a:endParaRPr lang="en-US" sz="19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ea typeface="+mn-lt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21150" y="548680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Task 2:  </a:t>
            </a:r>
            <a:r>
              <a:rPr lang="en-US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  <a:r>
              <a:rPr lang="en-GB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Plotting the Activity System(s) Model</a:t>
            </a:r>
            <a:r>
              <a:rPr lang="en-US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89765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731" y="764704"/>
            <a:ext cx="8303741" cy="53866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FF0000"/>
              </a:buClr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en-GB" dirty="0">
                <a:latin typeface="Arial"/>
                <a:cs typeface="Arial"/>
              </a:rPr>
              <a:t> </a:t>
            </a:r>
          </a:p>
          <a:p>
            <a:pPr lvl="0">
              <a:buClr>
                <a:srgbClr val="FF0000"/>
              </a:buClr>
            </a:pPr>
            <a:r>
              <a:rPr lang="en-GB" dirty="0">
                <a:latin typeface="Arial"/>
                <a:cs typeface="Arial"/>
              </a:rPr>
              <a:t>How did you find this CL experience</a:t>
            </a:r>
            <a:r>
              <a:rPr lang="en-GB" dirty="0" smtClean="0">
                <a:latin typeface="Arial"/>
                <a:cs typeface="Arial"/>
              </a:rPr>
              <a:t>?</a:t>
            </a:r>
          </a:p>
          <a:p>
            <a:pPr lvl="0">
              <a:buClr>
                <a:srgbClr val="FF0000"/>
              </a:buClr>
            </a:pPr>
            <a:endParaRPr lang="en-GB" dirty="0">
              <a:latin typeface="Arial"/>
              <a:cs typeface="Arial"/>
            </a:endParaRPr>
          </a:p>
          <a:p>
            <a:pPr lvl="0">
              <a:buClr>
                <a:srgbClr val="FF0000"/>
              </a:buClr>
            </a:pPr>
            <a:r>
              <a:rPr lang="en-GB" dirty="0">
                <a:latin typeface="Arial"/>
                <a:cs typeface="Arial"/>
              </a:rPr>
              <a:t>What was helpful/worked well</a:t>
            </a:r>
            <a:r>
              <a:rPr lang="en-GB" dirty="0" smtClean="0">
                <a:latin typeface="Arial"/>
                <a:cs typeface="Arial"/>
              </a:rPr>
              <a:t>?</a:t>
            </a:r>
          </a:p>
          <a:p>
            <a:pPr lvl="0">
              <a:buClr>
                <a:srgbClr val="FF0000"/>
              </a:buClr>
            </a:pPr>
            <a:endParaRPr lang="en-GB" dirty="0">
              <a:latin typeface="Arial"/>
              <a:cs typeface="Arial"/>
            </a:endParaRPr>
          </a:p>
          <a:p>
            <a:pPr lvl="0">
              <a:buClr>
                <a:srgbClr val="FF0000"/>
              </a:buClr>
            </a:pPr>
            <a:r>
              <a:rPr lang="en-GB" dirty="0">
                <a:latin typeface="Arial"/>
                <a:cs typeface="Arial"/>
              </a:rPr>
              <a:t>What was less </a:t>
            </a:r>
            <a:r>
              <a:rPr lang="en-GB" dirty="0" smtClean="0">
                <a:latin typeface="Arial"/>
                <a:cs typeface="Arial"/>
              </a:rPr>
              <a:t>helpful/</a:t>
            </a:r>
            <a:r>
              <a:rPr lang="en-GB" dirty="0">
                <a:latin typeface="Arial"/>
                <a:cs typeface="Arial"/>
              </a:rPr>
              <a:t>worked less </a:t>
            </a:r>
            <a:r>
              <a:rPr lang="en-GB" dirty="0" smtClean="0">
                <a:latin typeface="Arial"/>
                <a:cs typeface="Arial"/>
              </a:rPr>
              <a:t>well?</a:t>
            </a:r>
          </a:p>
          <a:p>
            <a:pPr lvl="0">
              <a:buClr>
                <a:srgbClr val="FF0000"/>
              </a:buClr>
            </a:pPr>
            <a:endParaRPr lang="en-GB" dirty="0">
              <a:latin typeface="Arial"/>
              <a:cs typeface="Arial"/>
            </a:endParaRPr>
          </a:p>
          <a:p>
            <a:pPr lvl="0">
              <a:buClr>
                <a:srgbClr val="FF0000"/>
              </a:buClr>
            </a:pPr>
            <a:r>
              <a:rPr lang="en-GB" dirty="0">
                <a:latin typeface="Arial"/>
                <a:cs typeface="Arial"/>
              </a:rPr>
              <a:t>How did you find the online process?</a:t>
            </a:r>
          </a:p>
          <a:p>
            <a:pPr marL="0" indent="0" algn="ctr">
              <a:buNone/>
            </a:pPr>
            <a:endParaRPr lang="en-US" sz="3600" dirty="0">
              <a:latin typeface="Arial"/>
              <a:ea typeface="+mn-lt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143000" y="692696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US" sz="22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Task 3:  </a:t>
            </a:r>
            <a:r>
              <a:rPr lang="en-US" sz="2200" dirty="0">
                <a:solidFill>
                  <a:srgbClr val="FF0000"/>
                </a:solidFill>
                <a:effectLst/>
                <a:latin typeface="Arial"/>
                <a:cs typeface="Arial"/>
              </a:rPr>
              <a:t> </a:t>
            </a:r>
            <a:r>
              <a:rPr lang="en-GB" sz="22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Step 6:  Reflection on the CL intervention</a:t>
            </a:r>
            <a:r>
              <a:rPr lang="en-US" sz="2200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11665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303741" cy="538665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rgbClr val="FF0000"/>
              </a:buClr>
              <a:buNone/>
            </a:pPr>
            <a:endParaRPr lang="en-US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  <a:buClr>
                <a:srgbClr val="FF0000"/>
              </a:buClr>
            </a:pPr>
            <a:r>
              <a:rPr lang="en-GB" sz="2600" dirty="0">
                <a:latin typeface="Arial"/>
                <a:cs typeface="Arial"/>
              </a:rPr>
              <a:t>add </a:t>
            </a:r>
            <a:r>
              <a:rPr lang="en-GB" sz="2600" dirty="0" smtClean="0">
                <a:latin typeface="Arial"/>
                <a:cs typeface="Arial"/>
              </a:rPr>
              <a:t>outputs from scribe </a:t>
            </a:r>
            <a:r>
              <a:rPr lang="en-GB" sz="2600" dirty="0">
                <a:latin typeface="Arial"/>
                <a:cs typeface="Arial"/>
              </a:rPr>
              <a:t>to </a:t>
            </a:r>
            <a:r>
              <a:rPr lang="en-GB" sz="2600" dirty="0" err="1" smtClean="0">
                <a:latin typeface="Arial"/>
                <a:cs typeface="Arial"/>
              </a:rPr>
              <a:t>Googledrive</a:t>
            </a:r>
            <a:r>
              <a:rPr lang="en-GB" sz="2600" dirty="0" smtClean="0">
                <a:latin typeface="Arial"/>
                <a:cs typeface="Arial"/>
              </a:rPr>
              <a:t> folder for sharing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</a:pPr>
            <a:r>
              <a:rPr lang="en-GB" sz="2600" dirty="0" smtClean="0">
                <a:latin typeface="Arial"/>
                <a:cs typeface="Arial"/>
              </a:rPr>
              <a:t>reflection </a:t>
            </a:r>
            <a:r>
              <a:rPr lang="en-GB" sz="2600" dirty="0">
                <a:latin typeface="Arial"/>
                <a:cs typeface="Arial"/>
              </a:rPr>
              <a:t>on session </a:t>
            </a:r>
            <a:r>
              <a:rPr lang="en-GB" sz="2600" dirty="0" smtClean="0">
                <a:latin typeface="Arial"/>
                <a:cs typeface="Arial"/>
              </a:rPr>
              <a:t>&amp; </a:t>
            </a:r>
            <a:r>
              <a:rPr lang="en-GB" sz="2600" dirty="0">
                <a:latin typeface="Arial"/>
                <a:cs typeface="Arial"/>
              </a:rPr>
              <a:t>next session (</a:t>
            </a:r>
            <a:r>
              <a:rPr lang="en-GB" sz="2600" dirty="0" smtClean="0">
                <a:latin typeface="Arial"/>
                <a:cs typeface="Arial"/>
              </a:rPr>
              <a:t>analysis</a:t>
            </a:r>
            <a:r>
              <a:rPr lang="en-GB" sz="2600" dirty="0">
                <a:latin typeface="Arial"/>
                <a:cs typeface="Arial"/>
              </a:rPr>
              <a:t>)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</a:pPr>
            <a:r>
              <a:rPr lang="en-GB" sz="2600" dirty="0">
                <a:latin typeface="Arial"/>
                <a:cs typeface="Arial"/>
              </a:rPr>
              <a:t>if you wish (not compulsory) – keep notes of any thoughts/reflections that come to mind before the next </a:t>
            </a:r>
            <a:r>
              <a:rPr lang="en-GB" sz="2600" dirty="0" smtClean="0">
                <a:latin typeface="Arial"/>
                <a:cs typeface="Arial"/>
              </a:rPr>
              <a:t>session </a:t>
            </a:r>
            <a:endParaRPr lang="en-GB" sz="26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  <a:buClr>
                <a:srgbClr val="FF0000"/>
              </a:buClr>
            </a:pPr>
            <a:r>
              <a:rPr lang="en-GB" sz="2600" dirty="0">
                <a:latin typeface="Arial"/>
                <a:cs typeface="Arial"/>
              </a:rPr>
              <a:t>date of next session:  24 Nov </a:t>
            </a:r>
            <a:r>
              <a:rPr lang="en-GB" sz="2600" dirty="0" smtClean="0">
                <a:latin typeface="Arial"/>
                <a:cs typeface="Arial"/>
              </a:rPr>
              <a:t>2020, 10am-12 noon</a:t>
            </a:r>
            <a:endParaRPr lang="en-GB" sz="2600" dirty="0">
              <a:latin typeface="Arial"/>
              <a:cs typeface="Arial"/>
            </a:endParaRPr>
          </a:p>
          <a:p>
            <a:pPr>
              <a:buSzPct val="100000"/>
            </a:pPr>
            <a:endParaRPr lang="en-US" sz="19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3600" dirty="0">
              <a:latin typeface="Arial"/>
              <a:ea typeface="+mn-lt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666416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Next Steps &amp; Questions</a:t>
            </a:r>
            <a:r>
              <a:rPr lang="en-US" dirty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2333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24744"/>
            <a:ext cx="8303741" cy="5386650"/>
          </a:xfrm>
        </p:spPr>
        <p:txBody>
          <a:bodyPr>
            <a:normAutofit/>
          </a:bodyPr>
          <a:lstStyle/>
          <a:p>
            <a:endParaRPr lang="en-GB" sz="1400" dirty="0"/>
          </a:p>
          <a:p>
            <a:r>
              <a:rPr lang="en-GB" sz="1400" dirty="0" err="1"/>
              <a:t>Engestrom</a:t>
            </a:r>
            <a:r>
              <a:rPr lang="en-GB" sz="1400" dirty="0"/>
              <a:t>, Y. (1987). Learning by Expanding: An Activity Theoretical Approach to Developmental Research. Helsinki, Finland: </a:t>
            </a:r>
            <a:r>
              <a:rPr lang="en-GB" sz="1400" dirty="0" err="1"/>
              <a:t>Orienta-Konsultit</a:t>
            </a:r>
            <a:r>
              <a:rPr lang="en-GB" sz="1400" dirty="0"/>
              <a:t>. </a:t>
            </a:r>
          </a:p>
          <a:p>
            <a:r>
              <a:rPr lang="en-GB" sz="1400" dirty="0"/>
              <a:t>http://</a:t>
            </a:r>
            <a:r>
              <a:rPr lang="en-GB" sz="1400" dirty="0" err="1"/>
              <a:t>lchc.ucsd.edu</a:t>
            </a:r>
            <a:r>
              <a:rPr lang="en-GB" sz="1400" dirty="0"/>
              <a:t>/</a:t>
            </a:r>
            <a:r>
              <a:rPr lang="en-GB" sz="1400" dirty="0" err="1"/>
              <a:t>mca</a:t>
            </a:r>
            <a:r>
              <a:rPr lang="en-GB" sz="1400" dirty="0"/>
              <a:t>/Paper/</a:t>
            </a:r>
            <a:r>
              <a:rPr lang="en-GB" sz="1400" dirty="0" err="1"/>
              <a:t>Engestrom</a:t>
            </a:r>
            <a:r>
              <a:rPr lang="en-GB" sz="1400" dirty="0"/>
              <a:t>/Learning-by-</a:t>
            </a:r>
            <a:r>
              <a:rPr lang="en-GB" sz="1400" dirty="0" err="1"/>
              <a:t>Expanding.pdf</a:t>
            </a:r>
            <a:r>
              <a:rPr lang="en-GB" sz="1400" dirty="0"/>
              <a:t> 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n-GB" sz="1400" dirty="0"/>
          </a:p>
          <a:p>
            <a:r>
              <a:rPr lang="en-US" sz="1400" dirty="0" err="1" smtClean="0"/>
              <a:t>Engeström</a:t>
            </a:r>
            <a:r>
              <a:rPr lang="en-US" sz="1400" dirty="0"/>
              <a:t>, Y., </a:t>
            </a:r>
            <a:r>
              <a:rPr lang="en-US" sz="1400" dirty="0" err="1"/>
              <a:t>Virkkunen</a:t>
            </a:r>
            <a:r>
              <a:rPr lang="en-US" sz="1400" dirty="0"/>
              <a:t>, J., </a:t>
            </a:r>
            <a:r>
              <a:rPr lang="en-US" sz="1400" dirty="0" err="1"/>
              <a:t>Helle</a:t>
            </a:r>
            <a:r>
              <a:rPr lang="en-US" sz="1400" dirty="0"/>
              <a:t>, M., </a:t>
            </a:r>
            <a:r>
              <a:rPr lang="en-US" sz="1400" dirty="0" err="1"/>
              <a:t>Pihlaja</a:t>
            </a:r>
            <a:r>
              <a:rPr lang="en-US" sz="1400" dirty="0"/>
              <a:t>, J., &amp; </a:t>
            </a:r>
            <a:r>
              <a:rPr lang="en-US" sz="1400" dirty="0" err="1"/>
              <a:t>Poikela</a:t>
            </a:r>
            <a:r>
              <a:rPr lang="en-US" sz="1400" dirty="0"/>
              <a:t>, R. (1996). The change laboratory as a tool for transforming work. Lifelong Learning in Europe, 1(2), 10-17. </a:t>
            </a:r>
            <a:r>
              <a:rPr lang="en-US" sz="1400" dirty="0">
                <a:hlinkClick r:id="rId3"/>
              </a:rPr>
              <a:t>https://doi.org/10.1080/1360144X.</a:t>
            </a:r>
            <a:r>
              <a:rPr lang="en-US" sz="1400" dirty="0" smtClean="0">
                <a:hlinkClick r:id="rId3"/>
              </a:rPr>
              <a:t>2018.1478837</a:t>
            </a:r>
            <a:endParaRPr lang="en-US" sz="1400" dirty="0" smtClean="0"/>
          </a:p>
          <a:p>
            <a:endParaRPr lang="en-GB" sz="1400" dirty="0"/>
          </a:p>
          <a:p>
            <a:r>
              <a:rPr lang="en-US" sz="1400" dirty="0" err="1" smtClean="0"/>
              <a:t>Englund</a:t>
            </a:r>
            <a:r>
              <a:rPr lang="en-US" sz="1400" dirty="0"/>
              <a:t>, C. (2018). Exploring interdisciplinary academic development: the Change Laboratory as an approach to team-based practice. Higher Education Research &amp; Development, 37(4), </a:t>
            </a:r>
            <a:r>
              <a:rPr lang="en-GB" sz="1400" dirty="0" smtClean="0"/>
              <a:t>p701</a:t>
            </a:r>
          </a:p>
          <a:p>
            <a:pPr marL="0" indent="0">
              <a:lnSpc>
                <a:spcPct val="110000"/>
              </a:lnSpc>
              <a:buClr>
                <a:srgbClr val="FF0000"/>
              </a:buClr>
              <a:buNone/>
            </a:pPr>
            <a:endParaRPr lang="en-US" sz="1400" dirty="0">
              <a:latin typeface="Arial"/>
              <a:cs typeface="Arial"/>
            </a:endParaRPr>
          </a:p>
          <a:p>
            <a:r>
              <a:rPr lang="en-US" sz="1400" dirty="0" err="1"/>
              <a:t>Santally</a:t>
            </a:r>
            <a:r>
              <a:rPr lang="en-US" sz="1400" dirty="0"/>
              <a:t>, M. I., </a:t>
            </a:r>
            <a:r>
              <a:rPr lang="en-US" sz="1400" dirty="0" err="1"/>
              <a:t>Cooshna-Naik</a:t>
            </a:r>
            <a:r>
              <a:rPr lang="en-US" sz="1400" dirty="0"/>
              <a:t>, D., &amp; </a:t>
            </a:r>
            <a:r>
              <a:rPr lang="en-US" sz="1400" dirty="0" err="1"/>
              <a:t>Conruyt</a:t>
            </a:r>
            <a:r>
              <a:rPr lang="en-US" sz="1400" dirty="0"/>
              <a:t>, N. (2014). A model for the transformation of the Mauritian classroom based on the Living Lab concept. In 2014 IST-Africa Conference Proceedings (pp. 1-10). IEEE.  DOI: 10.1109/ISTAFRICA.2014.688060</a:t>
            </a:r>
          </a:p>
          <a:p>
            <a:pPr marL="0" indent="0">
              <a:buNone/>
            </a:pPr>
            <a:endParaRPr lang="en-GB" sz="1400" dirty="0"/>
          </a:p>
          <a:p>
            <a:pPr>
              <a:lnSpc>
                <a:spcPct val="120000"/>
              </a:lnSpc>
              <a:buClr>
                <a:srgbClr val="FF0000"/>
              </a:buClr>
            </a:pPr>
            <a:r>
              <a:rPr lang="en-US" sz="1400" dirty="0" err="1"/>
              <a:t>Virkkunen</a:t>
            </a:r>
            <a:r>
              <a:rPr lang="en-US" sz="1400" dirty="0"/>
              <a:t>, J. &amp; </a:t>
            </a:r>
            <a:r>
              <a:rPr lang="en-US" sz="1400" dirty="0" err="1"/>
              <a:t>Newnham</a:t>
            </a:r>
            <a:r>
              <a:rPr lang="en-US" sz="1400" dirty="0"/>
              <a:t>, C. S. (2013). The Change Laboratory: A tool for collaborative development of work and education. Sense Publishers.  Rotterdam</a:t>
            </a:r>
          </a:p>
          <a:p>
            <a:pPr lvl="0">
              <a:lnSpc>
                <a:spcPct val="120000"/>
              </a:lnSpc>
              <a:buClr>
                <a:srgbClr val="FF0000"/>
              </a:buClr>
            </a:pPr>
            <a:endParaRPr lang="en-US" sz="14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sz="1400" dirty="0">
              <a:latin typeface="Arial"/>
              <a:ea typeface="+mn-lt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666416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References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287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836712"/>
            <a:ext cx="48965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 Thank You</a:t>
            </a:r>
            <a:r>
              <a:rPr lang="en-GB" sz="5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endParaRPr lang="en-GB" sz="28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68" y="2060848"/>
            <a:ext cx="3657600" cy="2444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632" y="4869160"/>
            <a:ext cx="5976664" cy="166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8A3B"/>
                </a:solidFill>
                <a:latin typeface="Arial"/>
                <a:cs typeface="Arial"/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latin typeface="Arial"/>
                <a:cs typeface="Arial"/>
              </a:rPr>
              <a:t>Any Questions: </a:t>
            </a:r>
            <a:r>
              <a:rPr lang="en-GB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j.nodder@lancaster.ac.uk</a:t>
            </a:r>
            <a:endParaRPr lang="en-GB" sz="2400" dirty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GB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60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95536" y="817548"/>
            <a:ext cx="83529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Outline of Session</a:t>
            </a:r>
            <a:endParaRPr lang="en-GB" alt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39552" y="1710607"/>
            <a:ext cx="7992888" cy="436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r>
              <a:rPr lang="en-GB" sz="2000" dirty="0" smtClean="0">
                <a:latin typeface="Arial"/>
                <a:cs typeface="Arial"/>
              </a:rPr>
              <a:t>Introductions, recap of background, concepts &amp; research questions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endParaRPr lang="en-GB" sz="20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r>
              <a:rPr lang="en-GB" sz="2000" dirty="0" smtClean="0">
                <a:latin typeface="Arial"/>
                <a:cs typeface="Arial"/>
              </a:rPr>
              <a:t>Task 1:  Expansive Learning Cycle </a:t>
            </a:r>
            <a:r>
              <a:rPr lang="mr-IN" sz="2000" dirty="0" smtClean="0">
                <a:latin typeface="Arial"/>
                <a:cs typeface="Arial"/>
              </a:rPr>
              <a:t>–</a:t>
            </a:r>
            <a:r>
              <a:rPr lang="en-GB" sz="2000" dirty="0" smtClean="0">
                <a:latin typeface="Arial"/>
                <a:cs typeface="Arial"/>
              </a:rPr>
              <a:t> Step 1 - Questioning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150000"/>
              <a:buNone/>
            </a:pPr>
            <a:endParaRPr lang="en-GB" sz="20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r>
              <a:rPr lang="en-GB" sz="2000" dirty="0" smtClean="0">
                <a:latin typeface="Arial"/>
                <a:cs typeface="Arial"/>
              </a:rPr>
              <a:t>Task 2:  Identifying tensions in the Activity Systems model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endParaRPr lang="en-GB" sz="20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r>
              <a:rPr lang="en-GB" sz="2000" dirty="0" smtClean="0">
                <a:latin typeface="Arial"/>
                <a:cs typeface="Arial"/>
              </a:rPr>
              <a:t>Task 3:  Reflection</a:t>
            </a: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endParaRPr lang="en-GB" sz="20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>
                <a:srgbClr val="FF0000"/>
              </a:buClr>
              <a:buSzPct val="150000"/>
            </a:pPr>
            <a:r>
              <a:rPr lang="en-GB" sz="2000" dirty="0" smtClean="0">
                <a:latin typeface="Arial"/>
                <a:cs typeface="Arial"/>
              </a:rPr>
              <a:t>Questions, close &amp; next steps</a:t>
            </a:r>
          </a:p>
          <a:p>
            <a:pPr>
              <a:lnSpc>
                <a:spcPct val="110000"/>
              </a:lnSpc>
              <a:buClr>
                <a:srgbClr val="FF0000"/>
              </a:buClr>
              <a:buSzPct val="150000"/>
              <a:buNone/>
            </a:pPr>
            <a:endParaRPr lang="en-GB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54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6F01C2-D047-774B-94D2-6EC6D4E13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2138"/>
            <a:ext cx="8064661" cy="622606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>
                <a:solidFill>
                  <a:srgbClr val="FF0000"/>
                </a:solidFill>
                <a:effectLst/>
                <a:latin typeface="Arial"/>
                <a:cs typeface="Arial"/>
              </a:rPr>
              <a:t>Change </a:t>
            </a:r>
            <a:r>
              <a:rPr lang="en-US" sz="2800" b="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Laboratory - </a:t>
            </a:r>
            <a:r>
              <a:rPr lang="en-US" sz="2800" b="0" dirty="0" err="1" smtClean="0">
                <a:solidFill>
                  <a:srgbClr val="FF0000"/>
                </a:solidFill>
                <a:effectLst/>
                <a:latin typeface="Arial"/>
                <a:cs typeface="Arial"/>
              </a:rPr>
              <a:t>Organisation</a:t>
            </a:r>
            <a:r>
              <a:rPr lang="en-US" sz="2800" b="1" dirty="0">
                <a:latin typeface="Arial"/>
                <a:cs typeface="Arial"/>
              </a:rPr>
              <a:t> </a:t>
            </a:r>
          </a:p>
        </p:txBody>
      </p:sp>
      <p:pic>
        <p:nvPicPr>
          <p:cNvPr id="5" name="Picture 6" descr="A picture containing screenshot&#10;&#10;Description generated with very high confidence">
            <a:extLst>
              <a:ext uri="{FF2B5EF4-FFF2-40B4-BE49-F238E27FC236}">
                <a16:creationId xmlns="" xmlns:a16="http://schemas.microsoft.com/office/drawing/2014/main" id="{D9B9D7BB-75B3-42C7-ACC8-F22540E079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667" y="1261481"/>
            <a:ext cx="6237205" cy="4183743"/>
          </a:xfr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42C33B6-547A-42B4-BB3D-45A44520D209}"/>
              </a:ext>
            </a:extLst>
          </p:cNvPr>
          <p:cNvSpPr txBox="1"/>
          <p:nvPr/>
        </p:nvSpPr>
        <p:spPr>
          <a:xfrm>
            <a:off x="6707577" y="4493463"/>
            <a:ext cx="234688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/>
                <a:cs typeface="Arial"/>
              </a:rPr>
              <a:t>Three people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5EF6E74-A285-4B4C-802E-3A065DDE3836}"/>
              </a:ext>
            </a:extLst>
          </p:cNvPr>
          <p:cNvSpPr txBox="1"/>
          <p:nvPr/>
        </p:nvSpPr>
        <p:spPr>
          <a:xfrm>
            <a:off x="107504" y="1844824"/>
            <a:ext cx="198684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Three boards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00C6642-2354-4623-80EA-40E3955E0A52}"/>
              </a:ext>
            </a:extLst>
          </p:cNvPr>
          <p:cNvSpPr txBox="1"/>
          <p:nvPr/>
        </p:nvSpPr>
        <p:spPr>
          <a:xfrm>
            <a:off x="395536" y="6021288"/>
            <a:ext cx="8465767" cy="5847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Arial"/>
                <a:ea typeface="+mn-lt"/>
                <a:cs typeface="Arial"/>
              </a:rPr>
              <a:t>(Source: </a:t>
            </a:r>
            <a:r>
              <a:rPr lang="en-US" sz="1600" dirty="0" err="1">
                <a:latin typeface="Arial"/>
                <a:ea typeface="+mn-lt"/>
                <a:cs typeface="Arial"/>
              </a:rPr>
              <a:t>Santally</a:t>
            </a:r>
            <a:r>
              <a:rPr lang="en-US" sz="1600" dirty="0">
                <a:latin typeface="Arial"/>
                <a:ea typeface="+mn-lt"/>
                <a:cs typeface="Arial"/>
              </a:rPr>
              <a:t>, </a:t>
            </a:r>
            <a:r>
              <a:rPr lang="en-US" sz="1600" dirty="0" err="1">
                <a:latin typeface="Arial"/>
                <a:ea typeface="+mn-lt"/>
                <a:cs typeface="Arial"/>
              </a:rPr>
              <a:t>Cooshna-Naik</a:t>
            </a:r>
            <a:r>
              <a:rPr lang="en-US" sz="1600" dirty="0">
                <a:latin typeface="Arial"/>
                <a:ea typeface="+mn-lt"/>
                <a:cs typeface="Arial"/>
              </a:rPr>
              <a:t> &amp; </a:t>
            </a:r>
            <a:r>
              <a:rPr lang="en-US" sz="1600" dirty="0" err="1">
                <a:latin typeface="Arial"/>
                <a:ea typeface="+mn-lt"/>
                <a:cs typeface="Arial"/>
              </a:rPr>
              <a:t>Conruyt</a:t>
            </a:r>
            <a:r>
              <a:rPr lang="en-US" sz="1600" dirty="0">
                <a:latin typeface="Arial"/>
                <a:ea typeface="+mn-lt"/>
                <a:cs typeface="Arial"/>
              </a:rPr>
              <a:t>, 2014)</a:t>
            </a:r>
            <a:endParaRPr lang="en-US" sz="1600" dirty="0">
              <a:latin typeface="Arial"/>
              <a:cs typeface="Arial"/>
            </a:endParaRPr>
          </a:p>
          <a:p>
            <a:endParaRPr lang="en-US" sz="1600" dirty="0">
              <a:solidFill>
                <a:srgbClr val="E25247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60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166588" y="188640"/>
            <a:ext cx="8941916" cy="74636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US" b="0" dirty="0" err="1" smtClean="0">
                <a:solidFill>
                  <a:srgbClr val="FF0000"/>
                </a:solidFill>
                <a:effectLst/>
                <a:latin typeface="Arial"/>
                <a:cs typeface="Arial"/>
              </a:rPr>
              <a:t>Engeström’s</a:t>
            </a:r>
            <a:r>
              <a:rPr lang="en-US" b="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 </a:t>
            </a:r>
            <a:r>
              <a:rPr lang="en-US" b="0" dirty="0">
                <a:solidFill>
                  <a:srgbClr val="FF0000"/>
                </a:solidFill>
                <a:effectLst/>
                <a:latin typeface="Arial"/>
                <a:cs typeface="Arial"/>
              </a:rPr>
              <a:t>Cycle of Expansive Learning</a:t>
            </a:r>
            <a:r>
              <a:rPr lang="en-US" dirty="0">
                <a:effectLst/>
                <a:latin typeface="Arial"/>
                <a:cs typeface="Arial"/>
              </a:rPr>
              <a:t>  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0F55BC0-C7C1-40A9-8FFC-0425EDAB09DC}"/>
              </a:ext>
            </a:extLst>
          </p:cNvPr>
          <p:cNvSpPr txBox="1"/>
          <p:nvPr/>
        </p:nvSpPr>
        <p:spPr>
          <a:xfrm>
            <a:off x="395536" y="6145961"/>
            <a:ext cx="820891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200" dirty="0">
                <a:latin typeface="Arial"/>
                <a:cs typeface="Arial"/>
              </a:rPr>
              <a:t>Adapted from: </a:t>
            </a:r>
            <a:r>
              <a:rPr lang="en-GB" sz="1200" dirty="0" err="1">
                <a:latin typeface="Arial"/>
                <a:cs typeface="Arial"/>
              </a:rPr>
              <a:t>Virkunnen</a:t>
            </a:r>
            <a:r>
              <a:rPr lang="en-GB" sz="1200" dirty="0">
                <a:latin typeface="Arial"/>
                <a:cs typeface="Arial"/>
              </a:rPr>
              <a:t> and </a:t>
            </a:r>
            <a:r>
              <a:rPr lang="en-GB" sz="1200" dirty="0" err="1">
                <a:latin typeface="Arial"/>
                <a:cs typeface="Arial"/>
              </a:rPr>
              <a:t>Newnham</a:t>
            </a:r>
            <a:r>
              <a:rPr lang="en-GB" sz="1200" dirty="0">
                <a:latin typeface="Arial"/>
                <a:cs typeface="Arial"/>
              </a:rPr>
              <a:t>, 2013, </a:t>
            </a:r>
            <a:r>
              <a:rPr lang="en-GB" sz="1200" dirty="0" smtClean="0">
                <a:latin typeface="Arial"/>
                <a:cs typeface="Arial"/>
              </a:rPr>
              <a:t>p51</a:t>
            </a:r>
            <a:r>
              <a:rPr lang="en-GB" sz="1200" dirty="0">
                <a:latin typeface="Arial"/>
                <a:cs typeface="Arial"/>
              </a:rPr>
              <a:t>; </a:t>
            </a:r>
            <a:r>
              <a:rPr lang="en-GB" sz="1200" dirty="0" err="1">
                <a:latin typeface="Arial"/>
                <a:cs typeface="Arial"/>
              </a:rPr>
              <a:t>Engeström</a:t>
            </a:r>
            <a:r>
              <a:rPr lang="en-GB" sz="1200" dirty="0">
                <a:latin typeface="Arial"/>
                <a:cs typeface="Arial"/>
              </a:rPr>
              <a:t>, </a:t>
            </a:r>
            <a:r>
              <a:rPr lang="en-GB" sz="1200" dirty="0" err="1">
                <a:latin typeface="Arial"/>
                <a:cs typeface="Arial"/>
              </a:rPr>
              <a:t>Virkkunen</a:t>
            </a:r>
            <a:r>
              <a:rPr lang="en-GB" sz="1200" dirty="0" err="1" smtClean="0">
                <a:latin typeface="Arial"/>
                <a:cs typeface="Arial"/>
              </a:rPr>
              <a:t>,Helle</a:t>
            </a:r>
            <a:r>
              <a:rPr lang="en-GB" sz="1200" dirty="0">
                <a:latin typeface="Arial"/>
                <a:cs typeface="Arial"/>
              </a:rPr>
              <a:t>, </a:t>
            </a:r>
            <a:r>
              <a:rPr lang="en-GB" sz="1200" dirty="0" err="1">
                <a:latin typeface="Arial"/>
                <a:cs typeface="Arial"/>
              </a:rPr>
              <a:t>Pihlaja</a:t>
            </a:r>
            <a:r>
              <a:rPr lang="en-GB" sz="1200" dirty="0">
                <a:latin typeface="Arial"/>
                <a:cs typeface="Arial"/>
              </a:rPr>
              <a:t> &amp; </a:t>
            </a:r>
            <a:r>
              <a:rPr lang="en-GB" sz="1200" dirty="0" err="1">
                <a:latin typeface="Arial"/>
                <a:cs typeface="Arial"/>
              </a:rPr>
              <a:t>Poikela</a:t>
            </a:r>
            <a:r>
              <a:rPr lang="en-GB" sz="1200" dirty="0">
                <a:latin typeface="Arial"/>
                <a:cs typeface="Arial"/>
              </a:rPr>
              <a:t>, (1996</a:t>
            </a:r>
            <a:r>
              <a:rPr lang="en-GB" sz="1200" dirty="0" smtClean="0">
                <a:latin typeface="Arial"/>
                <a:cs typeface="Arial"/>
              </a:rPr>
              <a:t>); </a:t>
            </a:r>
            <a:r>
              <a:rPr lang="en-GB" sz="1200" dirty="0" err="1" smtClean="0">
                <a:latin typeface="Arial"/>
                <a:cs typeface="Arial"/>
              </a:rPr>
              <a:t>Englund</a:t>
            </a:r>
            <a:r>
              <a:rPr lang="en-GB" sz="1200" dirty="0">
                <a:latin typeface="Arial"/>
                <a:cs typeface="Arial"/>
              </a:rPr>
              <a:t>, 2018, </a:t>
            </a:r>
            <a:r>
              <a:rPr lang="en-GB" sz="1200" dirty="0" smtClean="0">
                <a:latin typeface="Arial"/>
                <a:cs typeface="Arial"/>
              </a:rPr>
              <a:t>p701 </a:t>
            </a:r>
            <a:r>
              <a:rPr lang="en-US" sz="1600" dirty="0">
                <a:latin typeface="Arial"/>
                <a:ea typeface="+mn-lt"/>
                <a:cs typeface="Arial"/>
              </a:rPr>
              <a:t> </a:t>
            </a:r>
            <a:endParaRPr lang="en-US" sz="1600" dirty="0">
              <a:latin typeface="Arial"/>
              <a:cs typeface="Arial"/>
            </a:endParaRPr>
          </a:p>
          <a:p>
            <a:pPr algn="l"/>
            <a:endParaRPr lang="en-US" sz="1600" dirty="0">
              <a:latin typeface="Arial"/>
              <a:cs typeface="Arial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9552" y="1152268"/>
            <a:ext cx="8784976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 marL="285750" indent="-285750">
              <a:buClr>
                <a:srgbClr val="FF0000"/>
              </a:buClr>
              <a:buSzPct val="150000"/>
            </a:pPr>
            <a:r>
              <a:rPr lang="en-GB" sz="1800" dirty="0">
                <a:latin typeface="Arial"/>
                <a:cs typeface="Arial"/>
              </a:rPr>
              <a:t>fosters collective engagement &amp; moves from the ‘abstract to the concrete’ </a:t>
            </a:r>
            <a:r>
              <a:rPr lang="en-GB" sz="1400" dirty="0">
                <a:latin typeface="Arial"/>
                <a:cs typeface="Arial"/>
              </a:rPr>
              <a:t>(</a:t>
            </a:r>
            <a:r>
              <a:rPr lang="en-GB" sz="1400" dirty="0" err="1">
                <a:latin typeface="Arial"/>
                <a:cs typeface="Arial"/>
              </a:rPr>
              <a:t>Engeström</a:t>
            </a:r>
            <a:r>
              <a:rPr lang="en-GB" sz="1400" dirty="0">
                <a:latin typeface="Arial"/>
                <a:cs typeface="Arial"/>
              </a:rPr>
              <a:t> et al., 1996)</a:t>
            </a:r>
          </a:p>
          <a:p>
            <a:pPr marL="285750" indent="-285750">
              <a:buClr>
                <a:srgbClr val="FF0000"/>
              </a:buClr>
              <a:buSzPct val="150000"/>
            </a:pPr>
            <a:r>
              <a:rPr lang="en-GB" sz="1800" dirty="0">
                <a:latin typeface="Arial"/>
                <a:cs typeface="Arial"/>
              </a:rPr>
              <a:t>allows people to consciously re-imagine their activity </a:t>
            </a:r>
            <a:r>
              <a:rPr lang="en-GB" sz="2200" dirty="0">
                <a:latin typeface="Arial"/>
                <a:cs typeface="Arial"/>
              </a:rPr>
              <a:t> 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7495" r="4649" b="10829"/>
          <a:stretch/>
        </p:blipFill>
        <p:spPr bwMode="auto">
          <a:xfrm>
            <a:off x="1763688" y="2276872"/>
            <a:ext cx="5472608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9750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91680" y="3185935"/>
            <a:ext cx="1375003" cy="806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Subject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Person or people engaged in activity who are the focus of a study on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1384" y="1268760"/>
            <a:ext cx="1613302" cy="66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Tools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Physical objects and systems that people use to accomplish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2080" y="3568186"/>
            <a:ext cx="10641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Object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Aim of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8542" y="3568186"/>
            <a:ext cx="1561850" cy="51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Outcome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Results produced by the whole activity system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17538" y="5319320"/>
            <a:ext cx="1748317" cy="66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Division of labour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How the work in the activity is divided among participants in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14248" y="5319320"/>
            <a:ext cx="1807575" cy="66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Community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People and groups whose knowledge, interest, stakes and goals shape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1640" y="5287209"/>
            <a:ext cx="17281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Rules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Laws, codes, conventions, customs and agreements that people adhere to while engaging in the activity</a:t>
            </a:r>
            <a:endParaRPr lang="en-US" sz="1000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4456" y="2754522"/>
            <a:ext cx="1391296" cy="518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/>
                <a:cs typeface="Arial"/>
              </a:rPr>
              <a:t>Motives</a:t>
            </a:r>
          </a:p>
          <a:p>
            <a:pPr algn="ctr"/>
            <a:r>
              <a:rPr lang="en-US" sz="1000" dirty="0" smtClean="0">
                <a:latin typeface="Arial"/>
                <a:cs typeface="Arial"/>
              </a:rPr>
              <a:t>Purposes, reasons for the activity</a:t>
            </a:r>
          </a:p>
        </p:txBody>
      </p:sp>
      <p:sp>
        <p:nvSpPr>
          <p:cNvPr id="39" name="Freeform 38"/>
          <p:cNvSpPr/>
          <p:nvPr/>
        </p:nvSpPr>
        <p:spPr>
          <a:xfrm>
            <a:off x="5700582" y="3331160"/>
            <a:ext cx="1575170" cy="236061"/>
          </a:xfrm>
          <a:custGeom>
            <a:avLst/>
            <a:gdLst>
              <a:gd name="connsiteX0" fmla="*/ 0 w 1784753"/>
              <a:gd name="connsiteY0" fmla="*/ 252350 h 252350"/>
              <a:gd name="connsiteX1" fmla="*/ 457629 w 1784753"/>
              <a:gd name="connsiteY1" fmla="*/ 69279 h 252350"/>
              <a:gd name="connsiteX2" fmla="*/ 915258 w 1784753"/>
              <a:gd name="connsiteY2" fmla="*/ 628 h 252350"/>
              <a:gd name="connsiteX3" fmla="*/ 1350005 w 1784753"/>
              <a:gd name="connsiteY3" fmla="*/ 46395 h 252350"/>
              <a:gd name="connsiteX4" fmla="*/ 1784753 w 1784753"/>
              <a:gd name="connsiteY4" fmla="*/ 218024 h 25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4753" h="252350">
                <a:moveTo>
                  <a:pt x="0" y="252350"/>
                </a:moveTo>
                <a:cubicBezTo>
                  <a:pt x="152543" y="181791"/>
                  <a:pt x="305086" y="111233"/>
                  <a:pt x="457629" y="69279"/>
                </a:cubicBezTo>
                <a:cubicBezTo>
                  <a:pt x="610172" y="27325"/>
                  <a:pt x="766529" y="4442"/>
                  <a:pt x="915258" y="628"/>
                </a:cubicBezTo>
                <a:cubicBezTo>
                  <a:pt x="1063987" y="-3186"/>
                  <a:pt x="1205089" y="10162"/>
                  <a:pt x="1350005" y="46395"/>
                </a:cubicBezTo>
                <a:cubicBezTo>
                  <a:pt x="1494921" y="82628"/>
                  <a:pt x="1698948" y="177977"/>
                  <a:pt x="1784753" y="218024"/>
                </a:cubicBezTo>
              </a:path>
            </a:pathLst>
          </a:custGeom>
          <a:ln w="3175" cmpd="sng">
            <a:solidFill>
              <a:srgbClr val="FF0000"/>
            </a:solidFill>
            <a:prstDash val="solid"/>
            <a:headEnd type="none" w="lg" len="med"/>
            <a:tailEnd type="arrow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000" dirty="0">
              <a:latin typeface="Arial"/>
              <a:cs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314248" y="2062036"/>
            <a:ext cx="850903" cy="1505185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85632" y="3672206"/>
            <a:ext cx="850903" cy="1505185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280529" y="2088244"/>
            <a:ext cx="894919" cy="1476742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36787" y="3671378"/>
            <a:ext cx="908903" cy="1494642"/>
          </a:xfrm>
          <a:prstGeom prst="line">
            <a:avLst/>
          </a:prstGeom>
          <a:ln w="3175" cmpd="sng"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288769" y="5241852"/>
            <a:ext cx="1821312" cy="8734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21" idx="0"/>
          </p:cNvCxnSpPr>
          <p:nvPr/>
        </p:nvCxnSpPr>
        <p:spPr>
          <a:xfrm flipH="1">
            <a:off x="4218036" y="3717032"/>
            <a:ext cx="1002036" cy="1602288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65637" y="5236648"/>
            <a:ext cx="1821312" cy="8734"/>
          </a:xfrm>
          <a:prstGeom prst="line">
            <a:avLst/>
          </a:prstGeom>
          <a:ln w="3175" cmpd="sng"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330328" y="3605297"/>
            <a:ext cx="1821312" cy="8734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4211960" y="2140658"/>
            <a:ext cx="2638" cy="3016534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2483939" y="3645024"/>
            <a:ext cx="2664125" cy="1526941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275856" y="3645024"/>
            <a:ext cx="2772968" cy="1557086"/>
          </a:xfrm>
          <a:prstGeom prst="line">
            <a:avLst/>
          </a:prstGeom>
          <a:ln w="3175" cmpd="sng">
            <a:solidFill>
              <a:srgbClr val="FF0000"/>
            </a:solidFill>
            <a:headEnd type="triangle" w="lg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378384"/>
            <a:ext cx="9180512" cy="1106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30000"/>
              </a:lnSpc>
            </a:pPr>
            <a:r>
              <a:rPr lang="en-US" dirty="0" err="1" smtClean="0">
                <a:solidFill>
                  <a:srgbClr val="FF0000"/>
                </a:solidFill>
                <a:effectLst/>
                <a:latin typeface="Arial"/>
                <a:cs typeface="Arial"/>
              </a:rPr>
              <a:t>Engeström’s</a:t>
            </a:r>
            <a:r>
              <a:rPr lang="en-US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  <a:latin typeface="Arial"/>
                <a:cs typeface="Arial"/>
              </a:rPr>
              <a:t>Activity </a:t>
            </a:r>
            <a:r>
              <a:rPr lang="en-US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System </a:t>
            </a:r>
            <a:r>
              <a:rPr lang="en-US" dirty="0">
                <a:solidFill>
                  <a:srgbClr val="FF0000"/>
                </a:solidFill>
                <a:effectLst/>
                <a:latin typeface="Arial"/>
                <a:cs typeface="Arial"/>
              </a:rPr>
              <a:t>model </a:t>
            </a:r>
            <a:endParaRPr lang="en-GB" altLang="en-US" dirty="0">
              <a:solidFill>
                <a:srgbClr val="FF0000"/>
              </a:solidFill>
              <a:effectLst/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b="0" dirty="0">
                <a:solidFill>
                  <a:srgbClr val="FF0000"/>
                </a:solidFill>
                <a:latin typeface="Arial"/>
                <a:cs typeface="Arial"/>
              </a:rPr>
              <a:t>   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660232" y="1484784"/>
            <a:ext cx="2016224" cy="79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>
              <a:lnSpc>
                <a:spcPct val="110000"/>
              </a:lnSpc>
              <a:buClr>
                <a:srgbClr val="FF8A3B"/>
              </a:buClr>
              <a:buSzPct val="150000"/>
              <a:buNone/>
            </a:pPr>
            <a:r>
              <a:rPr lang="en-GB" sz="1400" dirty="0" smtClean="0"/>
              <a:t>Can model both the </a:t>
            </a:r>
            <a:r>
              <a:rPr lang="en-GB" sz="1400" dirty="0"/>
              <a:t>current </a:t>
            </a:r>
            <a:r>
              <a:rPr lang="en-GB" sz="1400" dirty="0" smtClean="0"/>
              <a:t>&amp; the future Activity System</a:t>
            </a:r>
            <a:endParaRPr lang="en-GB" sz="1400" dirty="0"/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67544" y="6165304"/>
            <a:ext cx="87129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>
              <a:buNone/>
            </a:pPr>
            <a:r>
              <a:rPr lang="en-US" sz="1200" dirty="0" smtClean="0"/>
              <a:t>Adapted from: </a:t>
            </a:r>
            <a:r>
              <a:rPr lang="en-US" sz="1200" dirty="0" err="1" smtClean="0"/>
              <a:t>Engeström</a:t>
            </a:r>
            <a:r>
              <a:rPr lang="en-US" sz="1200" dirty="0" smtClean="0"/>
              <a:t>, 1987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227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395536" y="807095"/>
            <a:ext cx="83529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 smtClean="0">
                <a:solidFill>
                  <a:srgbClr val="FF0000"/>
                </a:solidFill>
                <a:latin typeface="+mj-lt"/>
              </a:rPr>
              <a:t>Research Questions</a:t>
            </a:r>
            <a:endParaRPr lang="en-GB" alt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67544" y="1424285"/>
            <a:ext cx="7992888" cy="53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undry Form Serif Book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undry Form Serif Book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undry Form Serif Book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undry Form Serif Book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undry Form Serif Book" charset="0"/>
              </a:defRPr>
            </a:lvl9pPr>
          </a:lstStyle>
          <a:p>
            <a:pPr>
              <a:lnSpc>
                <a:spcPct val="120000"/>
              </a:lnSpc>
              <a:buNone/>
            </a:pPr>
            <a:r>
              <a:rPr lang="en-GB" sz="1800" dirty="0" smtClean="0"/>
              <a:t>Designed to identify:</a:t>
            </a:r>
          </a:p>
          <a:p>
            <a:pPr>
              <a:lnSpc>
                <a:spcPct val="120000"/>
              </a:lnSpc>
              <a:buNone/>
            </a:pPr>
            <a:endParaRPr lang="en-GB" sz="1800" dirty="0" smtClean="0">
              <a:latin typeface="Arial"/>
              <a:cs typeface="Arial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50000"/>
            </a:pPr>
            <a:r>
              <a:rPr lang="en-GB" sz="1800" dirty="0">
                <a:latin typeface="Arial"/>
                <a:cs typeface="Arial"/>
              </a:rPr>
              <a:t>h</a:t>
            </a:r>
            <a:r>
              <a:rPr lang="en-GB" sz="1800" dirty="0" smtClean="0">
                <a:latin typeface="Arial"/>
                <a:cs typeface="Arial"/>
              </a:rPr>
              <a:t>ow online </a:t>
            </a:r>
            <a:r>
              <a:rPr lang="en-GB" sz="1800" dirty="0">
                <a:latin typeface="Arial"/>
                <a:cs typeface="Arial"/>
              </a:rPr>
              <a:t>educators in UK HEIs use a CL intervention to generate an understanding of the factors that influence their professional development needs at different career </a:t>
            </a:r>
            <a:r>
              <a:rPr lang="en-GB" sz="1800" dirty="0" smtClean="0">
                <a:latin typeface="Arial"/>
                <a:cs typeface="Arial"/>
              </a:rPr>
              <a:t>stages</a:t>
            </a: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SzPct val="150000"/>
              <a:buNone/>
            </a:pPr>
            <a:r>
              <a:rPr lang="en-GB" sz="1800" dirty="0">
                <a:latin typeface="Arial"/>
                <a:cs typeface="Arial"/>
              </a:rPr>
              <a:t> 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50000"/>
            </a:pPr>
            <a:r>
              <a:rPr lang="en-GB" sz="1800" dirty="0" smtClean="0">
                <a:latin typeface="Arial"/>
                <a:cs typeface="Arial"/>
              </a:rPr>
              <a:t>how a </a:t>
            </a:r>
            <a:r>
              <a:rPr lang="en-GB" sz="1800" dirty="0">
                <a:latin typeface="Arial"/>
                <a:cs typeface="Arial"/>
              </a:rPr>
              <a:t>CL intervention </a:t>
            </a:r>
            <a:r>
              <a:rPr lang="en-GB" sz="1800" dirty="0" smtClean="0">
                <a:latin typeface="Arial"/>
                <a:cs typeface="Arial"/>
              </a:rPr>
              <a:t>helps online educators </a:t>
            </a:r>
            <a:r>
              <a:rPr lang="en-GB" sz="1800" dirty="0">
                <a:latin typeface="Arial"/>
                <a:cs typeface="Arial"/>
              </a:rPr>
              <a:t>develop collective transformative agency for innovating practice regarding professional </a:t>
            </a:r>
            <a:r>
              <a:rPr lang="en-GB" sz="1800" dirty="0" smtClean="0">
                <a:latin typeface="Arial"/>
                <a:cs typeface="Arial"/>
              </a:rPr>
              <a:t>development within &amp; across Activity Systems </a:t>
            </a:r>
            <a:endParaRPr lang="en-GB" sz="1800" dirty="0">
              <a:latin typeface="Arial"/>
              <a:cs typeface="Arial"/>
            </a:endParaRPr>
          </a:p>
          <a:p>
            <a:pPr>
              <a:lnSpc>
                <a:spcPct val="120000"/>
              </a:lnSpc>
              <a:buClr>
                <a:srgbClr val="FF0000"/>
              </a:buClr>
              <a:buSzPct val="150000"/>
              <a:buNone/>
            </a:pPr>
            <a:r>
              <a:rPr lang="en-GB" sz="1800" dirty="0">
                <a:latin typeface="Arial"/>
                <a:cs typeface="Arial"/>
              </a:rPr>
              <a:t> 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SzPct val="150000"/>
            </a:pPr>
            <a:r>
              <a:rPr lang="en-GB" sz="1800" dirty="0">
                <a:latin typeface="Arial"/>
                <a:cs typeface="Arial"/>
              </a:rPr>
              <a:t>h</a:t>
            </a:r>
            <a:r>
              <a:rPr lang="en-GB" sz="1800" dirty="0" smtClean="0">
                <a:latin typeface="Arial"/>
                <a:cs typeface="Arial"/>
              </a:rPr>
              <a:t>ow the </a:t>
            </a:r>
            <a:r>
              <a:rPr lang="en-GB" sz="1800" dirty="0">
                <a:latin typeface="Arial"/>
                <a:cs typeface="Arial"/>
              </a:rPr>
              <a:t>CL </a:t>
            </a:r>
            <a:r>
              <a:rPr lang="en-GB" sz="1800" dirty="0" smtClean="0">
                <a:latin typeface="Arial"/>
                <a:cs typeface="Arial"/>
              </a:rPr>
              <a:t>can be </a:t>
            </a:r>
            <a:r>
              <a:rPr lang="en-GB" sz="1800" dirty="0">
                <a:latin typeface="Arial"/>
                <a:cs typeface="Arial"/>
              </a:rPr>
              <a:t>developed for synchronous use in the online research </a:t>
            </a:r>
            <a:r>
              <a:rPr lang="en-GB" sz="1800" dirty="0" smtClean="0">
                <a:latin typeface="Arial"/>
                <a:cs typeface="Arial"/>
              </a:rPr>
              <a:t>environment</a:t>
            </a:r>
            <a:endParaRPr lang="en-GB" sz="18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>
                <a:srgbClr val="FF8A3B"/>
              </a:buClr>
              <a:buSzPct val="150000"/>
            </a:pPr>
            <a:endParaRPr lang="en-GB" sz="1400" dirty="0">
              <a:latin typeface="Arial"/>
              <a:cs typeface="Arial"/>
            </a:endParaRPr>
          </a:p>
          <a:p>
            <a:pPr marL="457200" indent="-457200">
              <a:lnSpc>
                <a:spcPct val="110000"/>
              </a:lnSpc>
              <a:buClr>
                <a:srgbClr val="FF8A3B"/>
              </a:buClr>
              <a:buSzPct val="150000"/>
            </a:pPr>
            <a:endParaRPr lang="en-GB" sz="14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buClr>
                <a:srgbClr val="FF8A3B"/>
              </a:buClr>
              <a:buSzPct val="150000"/>
              <a:buNone/>
            </a:pPr>
            <a:endParaRPr lang="en-GB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646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3744416" cy="194421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Arial"/>
                <a:cs typeface="Arial"/>
              </a:rPr>
              <a:t>Well-developed professional development </a:t>
            </a:r>
            <a:r>
              <a:rPr lang="en-US" sz="1800" dirty="0" err="1" smtClean="0">
                <a:latin typeface="Arial"/>
                <a:cs typeface="Arial"/>
              </a:rPr>
              <a:t>programmes</a:t>
            </a:r>
            <a:r>
              <a:rPr lang="en-US" sz="1800" dirty="0" smtClean="0">
                <a:latin typeface="Arial"/>
                <a:cs typeface="Arial"/>
              </a:rPr>
              <a:t> may increase faculty loyalty &amp; satisfaction &amp; are key to the continued success of </a:t>
            </a:r>
            <a:r>
              <a:rPr lang="en-GB" sz="1800" dirty="0" smtClean="0">
                <a:latin typeface="Arial"/>
                <a:cs typeface="Arial"/>
              </a:rPr>
              <a:t>HE</a:t>
            </a:r>
            <a:endParaRPr lang="en-GB" sz="1800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378384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Mirror Data (Example)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971600" y="3645024"/>
            <a:ext cx="7128792" cy="2376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82880" tIns="91440">
            <a:normAutofit fontScale="25000" lnSpcReduction="2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7200" dirty="0" smtClean="0">
                <a:latin typeface="Arial"/>
                <a:cs typeface="Arial"/>
              </a:rPr>
              <a:t>Supporting </a:t>
            </a:r>
            <a:r>
              <a:rPr lang="en-GB" sz="7200" dirty="0">
                <a:latin typeface="Arial"/>
                <a:cs typeface="Arial"/>
              </a:rPr>
              <a:t>online educators to master the complexity of their role throughout their careers</a:t>
            </a:r>
            <a:r>
              <a:rPr lang="en-GB" sz="7200" dirty="0" smtClean="0">
                <a:latin typeface="Arial"/>
                <a:cs typeface="Arial"/>
              </a:rPr>
              <a:t>:</a:t>
            </a:r>
            <a:endParaRPr lang="en-GB" sz="72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GB" sz="6400" dirty="0">
                <a:latin typeface="Arial"/>
                <a:cs typeface="Arial"/>
              </a:rPr>
              <a:t>improves efficiency &amp; effectiveness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GB" sz="6400" dirty="0">
                <a:latin typeface="Arial"/>
                <a:cs typeface="Arial"/>
              </a:rPr>
              <a:t>increases job satisfaction &amp; wellbeing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GB" sz="6400" dirty="0">
                <a:latin typeface="Arial"/>
                <a:cs typeface="Arial"/>
              </a:rPr>
              <a:t>builds organisational capacity 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GB" sz="6400" dirty="0">
                <a:latin typeface="Arial"/>
                <a:cs typeface="Arial"/>
              </a:rPr>
              <a:t>provides a richer overall T&amp;L experience for learners &amp; educators </a:t>
            </a:r>
          </a:p>
          <a:p>
            <a:pPr marL="0" indent="0">
              <a:buNone/>
            </a:pPr>
            <a:r>
              <a:rPr lang="en-US" sz="800" dirty="0"/>
              <a:t> </a:t>
            </a:r>
            <a:endParaRPr lang="en-GB" sz="800" dirty="0"/>
          </a:p>
          <a:p>
            <a:endParaRPr lang="en-GB" sz="3600" dirty="0" smtClean="0"/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44008" y="1412776"/>
            <a:ext cx="3744416" cy="19442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82880" tIns="91440">
            <a:no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dirty="0" smtClean="0">
                <a:latin typeface="Arial"/>
                <a:cs typeface="Arial"/>
              </a:rPr>
              <a:t>A strategic </a:t>
            </a:r>
            <a:r>
              <a:rPr lang="en-US" sz="1800" dirty="0">
                <a:latin typeface="Arial"/>
                <a:cs typeface="Arial"/>
              </a:rPr>
              <a:t>approach to professional development encourages structured, ongoing input as part of an online educator’s role &amp; responsibilities </a:t>
            </a:r>
            <a:endParaRPr lang="en-GB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237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260648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Mirror Data (Example) </a:t>
            </a:r>
            <a:r>
              <a:rPr lang="mr-IN" sz="18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–</a:t>
            </a:r>
            <a:r>
              <a:rPr lang="en-GB" sz="18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 Professional Development of Online Educators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3796878"/>
            <a:ext cx="3888432" cy="10002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1400" dirty="0">
                <a:latin typeface="Arial"/>
                <a:cs typeface="Arial"/>
              </a:rPr>
              <a:t>M</a:t>
            </a:r>
            <a:r>
              <a:rPr lang="en-US" sz="1400" dirty="0" smtClean="0">
                <a:latin typeface="Arial"/>
                <a:cs typeface="Arial"/>
              </a:rPr>
              <a:t>ost </a:t>
            </a:r>
            <a:r>
              <a:rPr lang="en-US" sz="1400" dirty="0">
                <a:latin typeface="Arial"/>
                <a:cs typeface="Arial"/>
              </a:rPr>
              <a:t>professional development for online educators has been somewhat ad hoc, ineffective and disconnected to their teaching goals and needs 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2044393"/>
            <a:ext cx="3888432" cy="152862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Amongst 821 institutions</a:t>
            </a:r>
            <a:r>
              <a:rPr lang="en-US" sz="1400" dirty="0" smtClean="0">
                <a:latin typeface="Arial"/>
                <a:cs typeface="Arial"/>
              </a:rPr>
              <a:t>:</a:t>
            </a:r>
            <a:endParaRPr lang="en-GB" sz="1400" dirty="0">
              <a:latin typeface="Arial"/>
              <a:cs typeface="Arial"/>
            </a:endParaRPr>
          </a:p>
          <a:p>
            <a:pPr marL="180975" indent="-180975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90% offered a website with resources and some form of tech support</a:t>
            </a:r>
            <a:endParaRPr lang="en-GB" sz="1400" dirty="0">
              <a:latin typeface="Arial"/>
              <a:cs typeface="Arial"/>
            </a:endParaRPr>
          </a:p>
          <a:p>
            <a:pPr marL="180975" indent="-180975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53% offered synchronous training </a:t>
            </a:r>
            <a:endParaRPr lang="en-GB" sz="1400" dirty="0">
              <a:latin typeface="Arial"/>
              <a:cs typeface="Arial"/>
            </a:endParaRPr>
          </a:p>
          <a:p>
            <a:pPr marL="180975" indent="-180975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32% </a:t>
            </a:r>
            <a:r>
              <a:rPr lang="en-US" sz="1400" dirty="0" smtClean="0">
                <a:latin typeface="Arial"/>
                <a:cs typeface="Arial"/>
              </a:rPr>
              <a:t>offered formal </a:t>
            </a:r>
            <a:r>
              <a:rPr lang="en-US" sz="1400" dirty="0">
                <a:latin typeface="Arial"/>
                <a:cs typeface="Arial"/>
              </a:rPr>
              <a:t>mentoring </a:t>
            </a:r>
            <a:r>
              <a:rPr lang="en-US" sz="1600" dirty="0">
                <a:latin typeface="Arial"/>
                <a:cs typeface="Arial"/>
              </a:rPr>
              <a:t> </a:t>
            </a:r>
            <a:endParaRPr lang="en-GB" sz="16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000" dirty="0">
                <a:latin typeface="Arial"/>
                <a:cs typeface="Arial"/>
              </a:rPr>
              <a:t>Herman (2012 )</a:t>
            </a:r>
            <a:endParaRPr lang="en-GB" sz="1000" dirty="0">
              <a:latin typeface="Arial"/>
              <a:cs typeface="Arial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5013176"/>
            <a:ext cx="3888432" cy="10002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1400" dirty="0" smtClean="0">
                <a:latin typeface="Arial"/>
                <a:cs typeface="Arial"/>
              </a:rPr>
              <a:t>Educators </a:t>
            </a:r>
            <a:r>
              <a:rPr lang="en-US" sz="1400" dirty="0">
                <a:latin typeface="Arial"/>
                <a:cs typeface="Arial"/>
              </a:rPr>
              <a:t>are often left to their own devices to figure out what it means to be an effective online </a:t>
            </a:r>
            <a:r>
              <a:rPr lang="en-US" sz="1400" dirty="0" smtClean="0">
                <a:latin typeface="Arial"/>
                <a:cs typeface="Arial"/>
              </a:rPr>
              <a:t>instructor. </a:t>
            </a:r>
            <a:r>
              <a:rPr lang="en-US" sz="1400" dirty="0">
                <a:latin typeface="Arial"/>
                <a:cs typeface="Arial"/>
              </a:rPr>
              <a:t>Many feel limited in their ability to teach &amp; support online learners. 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980728"/>
            <a:ext cx="3888432" cy="7848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latin typeface="Arial"/>
                <a:cs typeface="Arial"/>
              </a:rPr>
              <a:t>Overall, professional development for online educators has not </a:t>
            </a:r>
            <a:r>
              <a:rPr lang="en-GB" sz="1400" dirty="0" smtClean="0">
                <a:latin typeface="Arial"/>
                <a:cs typeface="Arial"/>
              </a:rPr>
              <a:t>kept pace with the increasing shift towards online education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572000" y="1844824"/>
            <a:ext cx="3888432" cy="10002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1400" dirty="0">
                <a:latin typeface="Arial"/>
                <a:cs typeface="Arial"/>
              </a:rPr>
              <a:t>O</a:t>
            </a:r>
            <a:r>
              <a:rPr lang="en-US" sz="1400" dirty="0" smtClean="0">
                <a:latin typeface="Arial"/>
                <a:cs typeface="Arial"/>
              </a:rPr>
              <a:t>nline </a:t>
            </a:r>
            <a:r>
              <a:rPr lang="en-US" sz="1400" dirty="0">
                <a:latin typeface="Arial"/>
                <a:cs typeface="Arial"/>
              </a:rPr>
              <a:t>educators who are not prepared are less likely to help students engage with peers, collaborate on learning activities </a:t>
            </a:r>
            <a:r>
              <a:rPr lang="en-US" sz="1400" dirty="0" smtClean="0">
                <a:latin typeface="Arial"/>
                <a:cs typeface="Arial"/>
              </a:rPr>
              <a:t>&amp; cultivate </a:t>
            </a:r>
            <a:r>
              <a:rPr lang="en-US" sz="1400" dirty="0">
                <a:latin typeface="Arial"/>
                <a:cs typeface="Arial"/>
              </a:rPr>
              <a:t>a sense of community 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572000" y="3068960"/>
            <a:ext cx="3888432" cy="174278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Educators are particularly looking for</a:t>
            </a:r>
            <a:r>
              <a:rPr lang="en-US" sz="1400" dirty="0" smtClean="0">
                <a:latin typeface="Arial"/>
                <a:cs typeface="Arial"/>
              </a:rPr>
              <a:t>:</a:t>
            </a:r>
            <a:r>
              <a:rPr lang="en-US" sz="1400" dirty="0">
                <a:latin typeface="Arial"/>
                <a:cs typeface="Arial"/>
              </a:rPr>
              <a:t> </a:t>
            </a:r>
            <a:endParaRPr lang="en-GB" sz="1400" dirty="0">
              <a:latin typeface="Arial"/>
              <a:cs typeface="Arial"/>
            </a:endParaRPr>
          </a:p>
          <a:p>
            <a:pPr marL="265113" lvl="0" indent="-174625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support with online </a:t>
            </a:r>
            <a:r>
              <a:rPr lang="en-US" sz="1400" dirty="0" smtClean="0">
                <a:latin typeface="Arial"/>
                <a:cs typeface="Arial"/>
              </a:rPr>
              <a:t>pedagogy &amp; how </a:t>
            </a:r>
            <a:r>
              <a:rPr lang="en-US" sz="1400" dirty="0">
                <a:latin typeface="Arial"/>
                <a:cs typeface="Arial"/>
              </a:rPr>
              <a:t>to </a:t>
            </a:r>
            <a:r>
              <a:rPr lang="en-US" sz="1400" dirty="0" smtClean="0">
                <a:latin typeface="Arial"/>
                <a:cs typeface="Arial"/>
              </a:rPr>
              <a:t>design </a:t>
            </a:r>
            <a:r>
              <a:rPr lang="en-US" sz="1400" dirty="0">
                <a:latin typeface="Arial"/>
                <a:cs typeface="Arial"/>
              </a:rPr>
              <a:t>their teaching </a:t>
            </a:r>
            <a:r>
              <a:rPr lang="en-US" sz="1400" dirty="0" smtClean="0">
                <a:latin typeface="Arial"/>
                <a:cs typeface="Arial"/>
              </a:rPr>
              <a:t>for </a:t>
            </a:r>
            <a:r>
              <a:rPr lang="en-US" sz="1400" dirty="0">
                <a:latin typeface="Arial"/>
                <a:cs typeface="Arial"/>
              </a:rPr>
              <a:t>an online format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r>
              <a:rPr lang="en-US" sz="1400" dirty="0">
                <a:latin typeface="Arial"/>
                <a:cs typeface="Arial"/>
              </a:rPr>
              <a:t> </a:t>
            </a:r>
            <a:endParaRPr lang="en-GB" sz="1400" dirty="0">
              <a:latin typeface="Arial"/>
              <a:cs typeface="Arial"/>
            </a:endParaRPr>
          </a:p>
          <a:p>
            <a:pPr marL="265113" lvl="0" indent="-174625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space to reflect on how to teach </a:t>
            </a:r>
            <a:r>
              <a:rPr lang="en-US" sz="1400" dirty="0" smtClean="0">
                <a:latin typeface="Arial"/>
                <a:cs typeface="Arial"/>
              </a:rPr>
              <a:t>&amp; </a:t>
            </a:r>
            <a:r>
              <a:rPr lang="en-US" sz="1400" dirty="0">
                <a:latin typeface="Arial"/>
                <a:cs typeface="Arial"/>
              </a:rPr>
              <a:t>create collaborative activities that engage students online </a:t>
            </a:r>
            <a:endParaRPr lang="en-US" sz="1400" dirty="0" smtClean="0">
              <a:latin typeface="Arial"/>
              <a:cs typeface="Arial"/>
            </a:endParaRPr>
          </a:p>
          <a:p>
            <a:pPr marL="265113" lvl="0" indent="-174625">
              <a:buClr>
                <a:srgbClr val="FF0000"/>
              </a:buClr>
              <a:buSzPct val="150000"/>
              <a:buFont typeface="Arial"/>
              <a:buChar char="•"/>
            </a:pPr>
            <a:r>
              <a:rPr lang="en-US" sz="1400" dirty="0">
                <a:latin typeface="Arial"/>
                <a:cs typeface="Arial"/>
              </a:rPr>
              <a:t>s</a:t>
            </a:r>
            <a:r>
              <a:rPr lang="en-US" sz="1400" dirty="0" smtClean="0">
                <a:latin typeface="Arial"/>
                <a:cs typeface="Arial"/>
              </a:rPr>
              <a:t>trategies for building online presence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572000" y="5021014"/>
            <a:ext cx="3888432" cy="10002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1400" dirty="0" smtClean="0">
                <a:latin typeface="Arial"/>
                <a:cs typeface="Arial"/>
              </a:rPr>
              <a:t>Challenges </a:t>
            </a:r>
            <a:r>
              <a:rPr lang="en-US" sz="1400" dirty="0">
                <a:latin typeface="Arial"/>
                <a:cs typeface="Arial"/>
              </a:rPr>
              <a:t>of the online </a:t>
            </a:r>
            <a:r>
              <a:rPr lang="en-US" sz="1400" dirty="0" smtClean="0">
                <a:latin typeface="Arial"/>
                <a:cs typeface="Arial"/>
              </a:rPr>
              <a:t>T&amp;L environment </a:t>
            </a:r>
            <a:r>
              <a:rPr lang="en-US" sz="1400" dirty="0">
                <a:latin typeface="Arial"/>
                <a:cs typeface="Arial"/>
              </a:rPr>
              <a:t>can leave </a:t>
            </a:r>
            <a:r>
              <a:rPr lang="en-US" sz="1400" dirty="0" smtClean="0">
                <a:latin typeface="Arial"/>
                <a:cs typeface="Arial"/>
              </a:rPr>
              <a:t>the </a:t>
            </a:r>
            <a:r>
              <a:rPr lang="en-US" sz="1400" dirty="0">
                <a:latin typeface="Arial"/>
                <a:cs typeface="Arial"/>
              </a:rPr>
              <a:t>most experienced classroom educator feeling somewhat unprepared to create &amp; develop their </a:t>
            </a:r>
            <a:r>
              <a:rPr lang="en-US" sz="1400" dirty="0" smtClean="0">
                <a:latin typeface="Arial"/>
                <a:cs typeface="Arial"/>
              </a:rPr>
              <a:t>online presence.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572000" y="980728"/>
            <a:ext cx="3888432" cy="5693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Font typeface="Wingdings 2"/>
              <a:buNone/>
            </a:pPr>
            <a:r>
              <a:rPr lang="en-US" sz="1400" dirty="0" smtClean="0">
                <a:latin typeface="Arial"/>
                <a:cs typeface="Arial"/>
              </a:rPr>
              <a:t>Most new online instructors start with little to no preparation for the online classroom</a:t>
            </a:r>
            <a:r>
              <a:rPr lang="en-GB" sz="1400" dirty="0" smtClean="0">
                <a:latin typeface="Arial"/>
                <a:cs typeface="Arial"/>
              </a:rPr>
              <a:t> </a:t>
            </a:r>
            <a:endParaRPr lang="en-GB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573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24744"/>
            <a:ext cx="3888432" cy="784830"/>
          </a:xfr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1400" dirty="0">
                <a:latin typeface="Arial"/>
                <a:cs typeface="Arial"/>
              </a:rPr>
              <a:t>Many initiatives focus on individual institutions missing opportunities to move beyond the culture of one </a:t>
            </a:r>
            <a:r>
              <a:rPr lang="en-GB" sz="1400" dirty="0" smtClean="0">
                <a:latin typeface="Arial"/>
                <a:cs typeface="Arial"/>
              </a:rPr>
              <a:t>organisation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9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3437419"/>
            <a:ext cx="3888432" cy="10002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GB" sz="1400" dirty="0">
                <a:latin typeface="Arial"/>
                <a:cs typeface="Arial"/>
              </a:rPr>
              <a:t>Focus of PD </a:t>
            </a:r>
            <a:r>
              <a:rPr lang="en-GB" sz="1400" dirty="0" smtClean="0">
                <a:latin typeface="Arial"/>
                <a:cs typeface="Arial"/>
              </a:rPr>
              <a:t>often </a:t>
            </a:r>
            <a:r>
              <a:rPr lang="en-GB" sz="1400" dirty="0">
                <a:latin typeface="Arial"/>
                <a:cs typeface="Arial"/>
              </a:rPr>
              <a:t>somewhat ad-hoc </a:t>
            </a:r>
            <a:r>
              <a:rPr lang="en-GB" sz="1400" dirty="0" smtClean="0">
                <a:latin typeface="Arial"/>
                <a:cs typeface="Arial"/>
              </a:rPr>
              <a:t>&amp; </a:t>
            </a:r>
            <a:r>
              <a:rPr lang="en-GB" sz="1400" dirty="0">
                <a:latin typeface="Arial"/>
                <a:cs typeface="Arial"/>
              </a:rPr>
              <a:t>disjointed with an emphasis on a ‘one size fits all’, top-down model of training in technology </a:t>
            </a:r>
            <a:r>
              <a:rPr lang="en-GB" sz="1400" dirty="0" smtClean="0">
                <a:latin typeface="Arial"/>
                <a:cs typeface="Arial"/>
              </a:rPr>
              <a:t>&amp; tools </a:t>
            </a:r>
            <a:r>
              <a:rPr lang="en-GB" sz="1400" dirty="0">
                <a:latin typeface="Arial"/>
                <a:cs typeface="Arial"/>
              </a:rPr>
              <a:t>for instructional design 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4653136"/>
            <a:ext cx="3888432" cy="10002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GB" sz="1400" dirty="0">
                <a:latin typeface="Arial"/>
                <a:cs typeface="Arial"/>
              </a:rPr>
              <a:t>On-campus delivery of </a:t>
            </a:r>
            <a:r>
              <a:rPr lang="en-GB" sz="1400" dirty="0" smtClean="0">
                <a:latin typeface="Arial"/>
                <a:cs typeface="Arial"/>
              </a:rPr>
              <a:t>PD initiatives arguably </a:t>
            </a:r>
            <a:r>
              <a:rPr lang="en-GB" sz="1400" dirty="0">
                <a:latin typeface="Arial"/>
                <a:cs typeface="Arial"/>
              </a:rPr>
              <a:t>unsuitable for educators working entirely online who are often geographically dispersed without access to a physical </a:t>
            </a:r>
            <a:r>
              <a:rPr lang="en-GB" sz="1400" dirty="0" smtClean="0">
                <a:latin typeface="Arial"/>
                <a:cs typeface="Arial"/>
              </a:rPr>
              <a:t>space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2284130"/>
            <a:ext cx="3888432" cy="100027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GB" sz="1400" dirty="0" smtClean="0">
                <a:latin typeface="Arial"/>
                <a:cs typeface="Arial"/>
              </a:rPr>
              <a:t>Overall lack of practical </a:t>
            </a:r>
            <a:r>
              <a:rPr lang="en-GB" sz="1400" dirty="0">
                <a:latin typeface="Arial"/>
                <a:cs typeface="Arial"/>
              </a:rPr>
              <a:t>tools for online educators to analyse their individual development needs </a:t>
            </a:r>
            <a:r>
              <a:rPr lang="en-GB" sz="1400" dirty="0" smtClean="0">
                <a:latin typeface="Arial"/>
                <a:cs typeface="Arial"/>
              </a:rPr>
              <a:t>&amp; identify </a:t>
            </a:r>
            <a:r>
              <a:rPr lang="en-GB" sz="1400" dirty="0">
                <a:latin typeface="Arial"/>
                <a:cs typeface="Arial"/>
              </a:rPr>
              <a:t>solutions </a:t>
            </a:r>
            <a:r>
              <a:rPr lang="en-GB" sz="1400" dirty="0" smtClean="0">
                <a:latin typeface="Arial"/>
                <a:cs typeface="Arial"/>
              </a:rPr>
              <a:t>during </a:t>
            </a:r>
            <a:r>
              <a:rPr lang="en-GB" sz="1400" dirty="0">
                <a:latin typeface="Arial"/>
                <a:cs typeface="Arial"/>
              </a:rPr>
              <a:t>their </a:t>
            </a:r>
            <a:r>
              <a:rPr lang="en-GB" sz="1400" dirty="0" smtClean="0">
                <a:latin typeface="Arial"/>
                <a:cs typeface="Arial"/>
              </a:rPr>
              <a:t>career  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3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572000" y="2284130"/>
            <a:ext cx="3888432" cy="7848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GB" sz="1400" dirty="0">
                <a:latin typeface="Arial"/>
                <a:cs typeface="Arial"/>
              </a:rPr>
              <a:t>Little focus on those factors that drive the </a:t>
            </a:r>
            <a:r>
              <a:rPr lang="en-GB" sz="1400" dirty="0" smtClean="0">
                <a:latin typeface="Arial"/>
                <a:cs typeface="Arial"/>
              </a:rPr>
              <a:t>PD needs </a:t>
            </a:r>
            <a:r>
              <a:rPr lang="en-GB" sz="1400" dirty="0">
                <a:latin typeface="Arial"/>
                <a:cs typeface="Arial"/>
              </a:rPr>
              <a:t>of more experienced online educators at different stages in their career.  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572000" y="3437419"/>
            <a:ext cx="3888432" cy="121571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US" sz="1400" dirty="0">
                <a:latin typeface="Arial"/>
                <a:cs typeface="Arial"/>
              </a:rPr>
              <a:t>Many interventions direct educators to generic training </a:t>
            </a:r>
            <a:r>
              <a:rPr lang="en-US" sz="1400" dirty="0" smtClean="0">
                <a:latin typeface="Arial"/>
                <a:cs typeface="Arial"/>
              </a:rPr>
              <a:t>&amp; development </a:t>
            </a:r>
            <a:r>
              <a:rPr lang="en-US" sz="1400" dirty="0">
                <a:latin typeface="Arial"/>
                <a:cs typeface="Arial"/>
              </a:rPr>
              <a:t>resources </a:t>
            </a:r>
            <a:r>
              <a:rPr lang="en-GB" sz="1400" dirty="0">
                <a:latin typeface="Arial"/>
                <a:cs typeface="Arial"/>
              </a:rPr>
              <a:t>involving self-paced, independent </a:t>
            </a:r>
            <a:r>
              <a:rPr lang="en-GB" sz="1400" dirty="0" smtClean="0">
                <a:latin typeface="Arial"/>
                <a:cs typeface="Arial"/>
              </a:rPr>
              <a:t>study. Reduces </a:t>
            </a:r>
            <a:r>
              <a:rPr lang="en-GB" sz="1400" dirty="0">
                <a:latin typeface="Arial"/>
                <a:cs typeface="Arial"/>
              </a:rPr>
              <a:t>potential to connect </a:t>
            </a:r>
            <a:r>
              <a:rPr lang="en-US" sz="1400" dirty="0">
                <a:latin typeface="Arial"/>
                <a:cs typeface="Arial"/>
              </a:rPr>
              <a:t>online educators in a learning community 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7" name="Content Placeholder 5">
            <a:extLst>
              <a:ext uri="{FF2B5EF4-FFF2-40B4-BE49-F238E27FC236}">
                <a16:creationId xmlns="" xmlns:a16="http://schemas.microsoft.com/office/drawing/2014/main" id="{CAEBC086-382E-DB4E-A514-23DA16C05A39}"/>
              </a:ext>
            </a:extLst>
          </p:cNvPr>
          <p:cNvSpPr txBox="1">
            <a:spLocks/>
          </p:cNvSpPr>
          <p:nvPr/>
        </p:nvSpPr>
        <p:spPr>
          <a:xfrm>
            <a:off x="467544" y="1124744"/>
            <a:ext cx="3888432" cy="7848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wrap="square" lIns="182880" tIns="91440">
            <a:sp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>
              <a:buNone/>
            </a:pPr>
            <a:r>
              <a:rPr lang="en-GB" sz="1400" dirty="0" smtClean="0">
                <a:latin typeface="Arial"/>
                <a:cs typeface="Arial"/>
              </a:rPr>
              <a:t>Competency </a:t>
            </a:r>
            <a:r>
              <a:rPr lang="en-GB" sz="1400" dirty="0">
                <a:latin typeface="Arial"/>
                <a:cs typeface="Arial"/>
              </a:rPr>
              <a:t>frameworks, </a:t>
            </a:r>
            <a:r>
              <a:rPr lang="en-GB" sz="1400" dirty="0" smtClean="0">
                <a:latin typeface="Arial"/>
                <a:cs typeface="Arial"/>
              </a:rPr>
              <a:t>strategies &amp; models </a:t>
            </a:r>
            <a:r>
              <a:rPr lang="en-GB" sz="1400" dirty="0">
                <a:latin typeface="Arial"/>
                <a:cs typeface="Arial"/>
              </a:rPr>
              <a:t>have not been designed</a:t>
            </a:r>
            <a:r>
              <a:rPr lang="en-GB" sz="1400" b="1" dirty="0">
                <a:solidFill>
                  <a:srgbClr val="FF0000"/>
                </a:solidFill>
                <a:latin typeface="Arial"/>
                <a:cs typeface="Arial"/>
              </a:rPr>
              <a:t> for </a:t>
            </a:r>
            <a:r>
              <a:rPr lang="en-GB" sz="1400" dirty="0">
                <a:latin typeface="Arial"/>
                <a:cs typeface="Arial"/>
              </a:rPr>
              <a:t>online educators </a:t>
            </a:r>
            <a:r>
              <a:rPr lang="en-GB" sz="1400" b="1" dirty="0">
                <a:solidFill>
                  <a:srgbClr val="FF0000"/>
                </a:solidFill>
                <a:latin typeface="Arial"/>
                <a:cs typeface="Arial"/>
              </a:rPr>
              <a:t>by</a:t>
            </a:r>
            <a:r>
              <a:rPr lang="en-GB" sz="1400" dirty="0">
                <a:latin typeface="Arial"/>
                <a:cs typeface="Arial"/>
              </a:rPr>
              <a:t> online </a:t>
            </a:r>
            <a:r>
              <a:rPr lang="en-GB" sz="1400" dirty="0" smtClean="0">
                <a:latin typeface="Arial"/>
                <a:cs typeface="Arial"/>
              </a:rPr>
              <a:t>educators</a:t>
            </a:r>
            <a:endParaRPr lang="en-GB" sz="1400" dirty="0">
              <a:latin typeface="Arial"/>
              <a:cs typeface="Arial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B2B36D2-3553-438F-8E91-04875A57D243}"/>
              </a:ext>
            </a:extLst>
          </p:cNvPr>
          <p:cNvSpPr txBox="1">
            <a:spLocks/>
          </p:cNvSpPr>
          <p:nvPr/>
        </p:nvSpPr>
        <p:spPr>
          <a:xfrm>
            <a:off x="-36512" y="260648"/>
            <a:ext cx="9001000" cy="60234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>
              <a:spcBef>
                <a:spcPct val="0"/>
              </a:spcBef>
              <a:buNone/>
              <a:defRPr kumimoji="0" sz="24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lt"/>
                <a:cs typeface="+mj-lt"/>
              </a:defRPr>
            </a:lvl1pPr>
            <a:extLst/>
          </a:lstStyle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Mirror Data (Example) </a:t>
            </a:r>
            <a:r>
              <a:rPr lang="mr-IN" sz="18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–</a:t>
            </a:r>
            <a:r>
              <a:rPr lang="en-GB" sz="1800" dirty="0" smtClean="0">
                <a:solidFill>
                  <a:srgbClr val="FF0000"/>
                </a:solidFill>
                <a:effectLst/>
                <a:latin typeface="Arial"/>
                <a:cs typeface="Arial"/>
              </a:rPr>
              <a:t> Professional Development of Online Educators</a:t>
            </a:r>
            <a:endParaRPr lang="en-US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751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11" grpId="0" animBg="1"/>
      <p:bldP spid="12" grpId="0" animBg="1"/>
      <p:bldP spid="13" grpId="0" animBg="1"/>
      <p:bldP spid="15" grpId="0" animBg="1"/>
      <p:bldP spid="17" grpId="0" animBg="1"/>
    </p:bld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undry Form Serif Book OSF"/>
        <a:ea typeface=""/>
        <a:cs typeface=""/>
      </a:majorFont>
      <a:minorFont>
        <a:latin typeface="Foundry Form Serif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Foundry Form Serif Book OSF"/>
        <a:ea typeface=""/>
        <a:cs typeface=""/>
      </a:majorFont>
      <a:minorFont>
        <a:latin typeface="Foundry Form Serif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Foundry Form Serif Book OSF"/>
        <a:ea typeface=""/>
        <a:cs typeface=""/>
      </a:majorFont>
      <a:minorFont>
        <a:latin typeface="Foundry Form Serif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Foundry Form Serif Book OSF"/>
        <a:ea typeface=""/>
        <a:cs typeface=""/>
      </a:majorFont>
      <a:minorFont>
        <a:latin typeface="Foundry Form Serif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Foundry Form Serif Book OSF"/>
        <a:ea typeface=""/>
        <a:cs typeface=""/>
      </a:majorFont>
      <a:minorFont>
        <a:latin typeface="Foundry Form Serif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NCA</Template>
  <TotalTime>4120</TotalTime>
  <Words>1284</Words>
  <Application>Microsoft Macintosh PowerPoint</Application>
  <PresentationFormat>On-screen Show (4:3)</PresentationFormat>
  <Paragraphs>167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Blank Presentation</vt:lpstr>
      <vt:lpstr>1_Blank Presentation</vt:lpstr>
      <vt:lpstr>2_Blank Presentation</vt:lpstr>
      <vt:lpstr>3_Blank Presentation</vt:lpstr>
      <vt:lpstr>4_Blank Presentation</vt:lpstr>
      <vt:lpstr>Aspect</vt:lpstr>
      <vt:lpstr> Understanding the professional development needs of online educators:  Expansive learning and transformative agency in a Change Laboratory intervention  Session 1 – 10 November 2020  </vt:lpstr>
      <vt:lpstr>PowerPoint Presentation</vt:lpstr>
      <vt:lpstr>Change Laboratory - Organisation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Peggy</dc:creator>
  <cp:lastModifiedBy>Jane Nodder</cp:lastModifiedBy>
  <cp:revision>484</cp:revision>
  <cp:lastPrinted>2020-10-15T09:53:22Z</cp:lastPrinted>
  <dcterms:created xsi:type="dcterms:W3CDTF">2014-06-24T16:53:59Z</dcterms:created>
  <dcterms:modified xsi:type="dcterms:W3CDTF">2023-02-11T16:07:27Z</dcterms:modified>
</cp:coreProperties>
</file>