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1" r:id="rId6"/>
    <p:sldId id="263" r:id="rId7"/>
    <p:sldId id="264" r:id="rId8"/>
    <p:sldId id="262" r:id="rId9"/>
    <p:sldId id="265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8B520-DCAF-4A6D-9E08-1496BA4EA2F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85718-F1B1-4B1D-9300-FE1A7E7A2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9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Editable activity system with editable text box labels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56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Blank editable activity system. 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nnotate using pen tools in whiteboard software or using pen tool in PowerPoint.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9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Editable activity system with non editable labels. 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nnotate using pen tools in whiteboard software or using pen tool in PowerPoint.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30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Editable activity system with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graphical representations of systemic contradiction symbols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45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Primary contradiction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5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Secondary contradiction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50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Tertiary contradiction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60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Quaternary contradiction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95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Contradiction in partly shared object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85718-F1B1-4B1D-9300-FE1A7E7A21C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9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962EA-879C-4382-B769-B19E05F16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67F9A-EC15-4BF5-AD11-B65361988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1328B-FED3-4562-B2D1-92422DD9A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97D6B-6F1B-4291-9AB9-3FCF9BA93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8F0A-35CC-40F4-B273-B755937E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8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62A07-9213-4DB5-9D3B-D8A99360A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6CC6E5-15D4-489C-9BF4-9377AA626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600EF-FDB2-4436-A561-0CEF2B048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8533F-BD12-4DE7-BCAF-77067B142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0D879-A41B-49AA-98FD-A65793B20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6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66CFA5-222C-4A77-B2EA-0CE2E2C42C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B3819D-CB16-49B2-9842-2D390CFCC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B2025-5083-4859-BB01-617A19AB0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73E02-5335-457E-99B4-553EDE52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E9AE9-9882-483F-87DE-CA779A17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7CFA7-9764-4382-8F21-EBB87318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71DE8-0676-4531-A6A6-A1046D182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1FE1C-19FB-472B-BB0C-5AB401A98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47C26-1EF0-4620-BEB1-4800369A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85A6D-6291-4BD2-B278-A6A197F8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629AB-A9D0-4DA8-BBE4-DEDB79B7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60168-338E-4415-8021-DB8383D74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EEC70-E02B-4DE6-80A0-705F2ACBD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CBDA0-BA8A-4C29-A995-1FB4D1D9F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DC890-E4B9-4381-B3F5-C7EB6946B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1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83FC-5F21-4B8F-9331-AD9B246F1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E303B-A3B8-488F-A59B-4F16EFA2C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3715-99E7-4508-BA13-8C0BCE6D0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70078-28B8-4AB4-A287-A6C16261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A8689-753C-4596-8F9C-10315283C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18FFB-FC2F-44EB-85D6-57041D1B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1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6EF74-01A9-431A-BDEB-C77F65E1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431FB-9D01-4965-BDB7-1AE4C74F1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EC53A-19C8-4837-AA95-728F89445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8AE775-430B-450C-9758-A0C252208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577286-6FDC-4150-AC7D-3AB9164644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02C6E5-BC25-4A5F-A7F2-3F2D05EB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ADA5B-044A-424C-A8D3-00CD7284C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5FBB5B-F1A2-46BB-AC8B-7DB51097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13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9578-36A0-4919-9640-A30669B23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9020F-9EED-4512-90B9-02574F9B2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650FE-EDB6-4785-8569-DE472CC6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9AFC4-865F-4071-A5C5-7230AD8EF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2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66DF3F-2B91-4E9F-ABFD-9CE04A1C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535D3C-8F72-4F38-87FD-C0BE9CE6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151CF-A9DB-4AAB-9B9C-A2F95E894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0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A35EB-9CCB-436F-A905-5A10E2A50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D818-B1A3-4ABE-8CC3-07E573211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C46E3-528C-4B97-82CD-FD4112EC6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A4FD8-F1E2-4842-803A-0ED864D5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90EB6-9C5E-427B-B1DD-47566959F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6B074-2DC5-4B74-8053-F882E089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1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45AFD-0985-4F42-AD9C-AF6F179EA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EF0BB1-B8F5-4230-87CB-CF815CEF02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CBFC73-1ABA-4171-8A78-BFFDB3CD6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56A16-F333-4073-B449-A13E58BC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F2FAE-CE68-4257-B3C3-AF7357CE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DD865-FC52-451D-B85A-C13F088D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6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995F6E-08D4-41E1-BB35-06DCBC0E0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B6226-CE84-4424-88CF-BDAC630B9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54512-05BA-4B24-BAD8-9A0428DA0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A417F-DFF7-4E87-91D8-529EBD4C5636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F271-4754-4584-821C-FF100C8A6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E2C28-0E77-43B4-AEBD-E9F4BE813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227D3-22EF-4B9A-B984-F2F287F21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6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7577/seminar.319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612C-5891-4317-AC91-027C8BFF90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Editable Activity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F794C8-4540-4AC9-AD08-37C30ED7BE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Rob Miles</a:t>
            </a:r>
          </a:p>
        </p:txBody>
      </p:sp>
    </p:spTree>
    <p:extLst>
      <p:ext uri="{BB962C8B-B14F-4D97-AF65-F5344CB8AC3E}">
        <p14:creationId xmlns:p14="http://schemas.microsoft.com/office/powerpoint/2010/main" val="1524283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8D6F22-5984-439B-B1C4-5121C749EEE3}"/>
              </a:ext>
            </a:extLst>
          </p:cNvPr>
          <p:cNvGraphicFramePr>
            <a:graphicFrameLocks noGrp="1"/>
          </p:cNvGraphicFramePr>
          <p:nvPr/>
        </p:nvGraphicFramePr>
        <p:xfrm>
          <a:off x="8318376" y="266562"/>
          <a:ext cx="3506680" cy="4358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340">
                  <a:extLst>
                    <a:ext uri="{9D8B030D-6E8A-4147-A177-3AD203B41FA5}">
                      <a16:colId xmlns:a16="http://schemas.microsoft.com/office/drawing/2014/main" val="2704742195"/>
                    </a:ext>
                  </a:extLst>
                </a:gridCol>
                <a:gridCol w="1753340">
                  <a:extLst>
                    <a:ext uri="{9D8B030D-6E8A-4147-A177-3AD203B41FA5}">
                      <a16:colId xmlns:a16="http://schemas.microsoft.com/office/drawing/2014/main" val="1279276384"/>
                    </a:ext>
                  </a:extLst>
                </a:gridCol>
              </a:tblGrid>
              <a:tr h="70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Primary contradiction within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1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Secondary contradiction between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98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Tertiary contradiction between different versions of the same activity system, e.g. old and new model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13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Quaternary contradiction between </a:t>
                      </a:r>
                      <a:r>
                        <a:rPr lang="en-US" sz="1200" dirty="0" err="1">
                          <a:effectLst/>
                        </a:rPr>
                        <a:t>neighbouring</a:t>
                      </a:r>
                      <a:r>
                        <a:rPr lang="en-US" sz="1200" dirty="0">
                          <a:effectLst/>
                        </a:rPr>
                        <a:t>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73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Contradiction in Object partly shared between two intersecting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9009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EA112AF6-7823-4C10-9D41-5EF986EAB615}"/>
              </a:ext>
            </a:extLst>
          </p:cNvPr>
          <p:cNvSpPr/>
          <p:nvPr/>
        </p:nvSpPr>
        <p:spPr>
          <a:xfrm>
            <a:off x="10580394" y="364217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6" name="Picture 13">
            <a:extLst>
              <a:ext uri="{FF2B5EF4-FFF2-40B4-BE49-F238E27FC236}">
                <a16:creationId xmlns:a16="http://schemas.microsoft.com/office/drawing/2014/main" id="{D945FAF8-AD7A-4AB0-B68B-940CD056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526" y="931819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&quot;No&quot; Symbol 6">
            <a:extLst>
              <a:ext uri="{FF2B5EF4-FFF2-40B4-BE49-F238E27FC236}">
                <a16:creationId xmlns:a16="http://schemas.microsoft.com/office/drawing/2014/main" id="{356A07F1-7F4C-4120-BBAD-30A7CDA4D882}"/>
              </a:ext>
            </a:extLst>
          </p:cNvPr>
          <p:cNvSpPr/>
          <p:nvPr/>
        </p:nvSpPr>
        <p:spPr>
          <a:xfrm>
            <a:off x="10580394" y="1788958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4" name="Picture 12">
            <a:extLst>
              <a:ext uri="{FF2B5EF4-FFF2-40B4-BE49-F238E27FC236}">
                <a16:creationId xmlns:a16="http://schemas.microsoft.com/office/drawing/2014/main" id="{F3D831BE-FBF7-41AD-A6A5-0357AF98C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256" y="2821085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B5F217-4BD1-4391-96E2-F421ACEA129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394" y="3720336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E242-8430-4E37-8D79-F7DF66FBB2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0153" y="2437636"/>
            <a:ext cx="2943225" cy="16097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6270643-FCAE-4080-9A74-2EAD7DA56D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9200" y="2445914"/>
            <a:ext cx="2943225" cy="160972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7BCE76D-0071-4C33-ABFE-0FE5EFF2352D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2856216" y="3215811"/>
            <a:ext cx="914564" cy="349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6904B48-ADA9-4402-A548-102BB0B44923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4572467" y="3215813"/>
            <a:ext cx="842016" cy="349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4B107F41-531C-429A-9D66-447D3FC0D8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780" y="2923751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85927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7DCDBC-E7FF-457E-8169-ED110E25E404}"/>
              </a:ext>
            </a:extLst>
          </p:cNvPr>
          <p:cNvSpPr/>
          <p:nvPr/>
        </p:nvSpPr>
        <p:spPr>
          <a:xfrm>
            <a:off x="401216" y="553758"/>
            <a:ext cx="11430000" cy="3811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en-GB" sz="2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sz="2400" b="1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Bligh, B., &amp; Flood, M. (2015). The Change Laboratory in Higher Education: research-intervention using activity theory. In J. Huisman &amp; M. Tight (Eds.),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Theory and method in higher education research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(pp. 141-168). Emerald Group Publishing Limited. 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</a:rPr>
              <a:t>Engeström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, Y. (1987/2015).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Learning by expanding: An activity-theoretical approach to developmental research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(2nd ed.). Cambridge University Press. 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Miles, R. (2020). Making a Case for Cultural Historical Activity Theory: Examples of CHAT in Practice.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Studies in Technology Enhanced Learning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 1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(1). 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Miles, R. (2021a).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A Change Laboratory: A collective approach to addressing issues in laptop-mediated English language classrooms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Lancaster University]. 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Miles, R. (2021b). Identifying the contradictions in the technology enhanced language classroom.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Seminar.net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 17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(01). </a:t>
            </a:r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https://doi.org/10.7577/seminar.3199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200" marR="0" indent="-457200"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Miles, R. (2022). The insider Change Laboratory in practice.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Studies in Technology Enhanced Learning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0888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>
            <a:extLst>
              <a:ext uri="{FF2B5EF4-FFF2-40B4-BE49-F238E27FC236}">
                <a16:creationId xmlns:a16="http://schemas.microsoft.com/office/drawing/2014/main" id="{AD5C4862-8381-4C8F-B266-C434A941D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049" y="1801109"/>
            <a:ext cx="5073650" cy="258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7701B7F3-BDB4-4B93-ADD9-440C3355A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599" y="1108959"/>
            <a:ext cx="10985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Tools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7295AC96-C897-44F9-8E64-B9E0A6A5C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6375" y="2451751"/>
            <a:ext cx="10985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3FAD0F6-5BC0-4A62-B7D6-B4389DFC0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582" y="4316959"/>
            <a:ext cx="10985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Rules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B90469F4-12B6-4F13-AFF3-752B6BE96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0762" y="4375350"/>
            <a:ext cx="10985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C99764B6-A0DE-4915-A24F-5BFD74085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699" y="4141877"/>
            <a:ext cx="1098550" cy="887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Division of labour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A02FEF0-A9A9-4B87-B1E2-7495EDA9D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077" y="2175184"/>
            <a:ext cx="10985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1A29E9F3-8EDB-410B-B24E-DFF416BAF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9749" y="2775258"/>
            <a:ext cx="1098550" cy="692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text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4A96252B-8088-4B39-B9BB-7A626560E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499" y="25212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E9D2138B-934F-492A-8581-78821440E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499" y="25212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BBB311E8-7DBA-4B03-AA19-718AE1EBB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499" y="510570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93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>
            <a:extLst>
              <a:ext uri="{FF2B5EF4-FFF2-40B4-BE49-F238E27FC236}">
                <a16:creationId xmlns:a16="http://schemas.microsoft.com/office/drawing/2014/main" id="{C61B9FBE-F603-40CB-82C2-E81FA43EC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397" y="1392735"/>
            <a:ext cx="6522437" cy="3322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48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C37759-FEBB-4AB9-A553-C2D7BA859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712" y="1185862"/>
            <a:ext cx="841057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753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C37759-FEBB-4AB9-A553-C2D7BA859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96" y="1505458"/>
            <a:ext cx="6281536" cy="335062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8D6F22-5984-439B-B1C4-5121C749E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830507"/>
              </p:ext>
            </p:extLst>
          </p:nvPr>
        </p:nvGraphicFramePr>
        <p:xfrm>
          <a:off x="8318376" y="266562"/>
          <a:ext cx="3506680" cy="4358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340">
                  <a:extLst>
                    <a:ext uri="{9D8B030D-6E8A-4147-A177-3AD203B41FA5}">
                      <a16:colId xmlns:a16="http://schemas.microsoft.com/office/drawing/2014/main" val="2704742195"/>
                    </a:ext>
                  </a:extLst>
                </a:gridCol>
                <a:gridCol w="1753340">
                  <a:extLst>
                    <a:ext uri="{9D8B030D-6E8A-4147-A177-3AD203B41FA5}">
                      <a16:colId xmlns:a16="http://schemas.microsoft.com/office/drawing/2014/main" val="1279276384"/>
                    </a:ext>
                  </a:extLst>
                </a:gridCol>
              </a:tblGrid>
              <a:tr h="70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Primary contradiction within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1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Secondary contradiction between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98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Tertiary contradiction between different versions of the same activity system, e.g. old and new model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13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Quaternary contradiction between </a:t>
                      </a:r>
                      <a:r>
                        <a:rPr lang="en-US" sz="1200" dirty="0" err="1">
                          <a:effectLst/>
                        </a:rPr>
                        <a:t>neighbouring</a:t>
                      </a:r>
                      <a:r>
                        <a:rPr lang="en-US" sz="1200" dirty="0">
                          <a:effectLst/>
                        </a:rPr>
                        <a:t>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73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Contradiction in Object partly shared between two intersecting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9009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EA112AF6-7823-4C10-9D41-5EF986EAB615}"/>
              </a:ext>
            </a:extLst>
          </p:cNvPr>
          <p:cNvSpPr/>
          <p:nvPr/>
        </p:nvSpPr>
        <p:spPr>
          <a:xfrm>
            <a:off x="10580394" y="364217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6" name="Picture 13">
            <a:extLst>
              <a:ext uri="{FF2B5EF4-FFF2-40B4-BE49-F238E27FC236}">
                <a16:creationId xmlns:a16="http://schemas.microsoft.com/office/drawing/2014/main" id="{D945FAF8-AD7A-4AB0-B68B-940CD056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526" y="931819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&quot;No&quot; Symbol 6">
            <a:extLst>
              <a:ext uri="{FF2B5EF4-FFF2-40B4-BE49-F238E27FC236}">
                <a16:creationId xmlns:a16="http://schemas.microsoft.com/office/drawing/2014/main" id="{356A07F1-7F4C-4120-BBAD-30A7CDA4D882}"/>
              </a:ext>
            </a:extLst>
          </p:cNvPr>
          <p:cNvSpPr/>
          <p:nvPr/>
        </p:nvSpPr>
        <p:spPr>
          <a:xfrm>
            <a:off x="10580394" y="1788958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4" name="Picture 12">
            <a:extLst>
              <a:ext uri="{FF2B5EF4-FFF2-40B4-BE49-F238E27FC236}">
                <a16:creationId xmlns:a16="http://schemas.microsoft.com/office/drawing/2014/main" id="{F3D831BE-FBF7-41AD-A6A5-0357AF98C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256" y="2821085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B5F217-4BD1-4391-96E2-F421ACEA129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394" y="3720336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72576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C37759-FEBB-4AB9-A553-C2D7BA859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96" y="1505458"/>
            <a:ext cx="6281536" cy="335062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8D6F22-5984-439B-B1C4-5121C749EEE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18376" y="266562"/>
          <a:ext cx="3506680" cy="4358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340">
                  <a:extLst>
                    <a:ext uri="{9D8B030D-6E8A-4147-A177-3AD203B41FA5}">
                      <a16:colId xmlns:a16="http://schemas.microsoft.com/office/drawing/2014/main" val="2704742195"/>
                    </a:ext>
                  </a:extLst>
                </a:gridCol>
                <a:gridCol w="1753340">
                  <a:extLst>
                    <a:ext uri="{9D8B030D-6E8A-4147-A177-3AD203B41FA5}">
                      <a16:colId xmlns:a16="http://schemas.microsoft.com/office/drawing/2014/main" val="1279276384"/>
                    </a:ext>
                  </a:extLst>
                </a:gridCol>
              </a:tblGrid>
              <a:tr h="70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Primary contradiction within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1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Secondary contradiction between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98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Tertiary contradiction between different versions of the same activity system, e.g. old and new model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13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Quaternary contradiction between </a:t>
                      </a:r>
                      <a:r>
                        <a:rPr lang="en-US" sz="1200" dirty="0" err="1">
                          <a:effectLst/>
                        </a:rPr>
                        <a:t>neighbouring</a:t>
                      </a:r>
                      <a:r>
                        <a:rPr lang="en-US" sz="1200" dirty="0">
                          <a:effectLst/>
                        </a:rPr>
                        <a:t>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73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Contradiction in Object partly shared between two intersecting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9009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EA112AF6-7823-4C10-9D41-5EF986EAB615}"/>
              </a:ext>
            </a:extLst>
          </p:cNvPr>
          <p:cNvSpPr/>
          <p:nvPr/>
        </p:nvSpPr>
        <p:spPr>
          <a:xfrm>
            <a:off x="10580394" y="364217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6" name="Picture 13">
            <a:extLst>
              <a:ext uri="{FF2B5EF4-FFF2-40B4-BE49-F238E27FC236}">
                <a16:creationId xmlns:a16="http://schemas.microsoft.com/office/drawing/2014/main" id="{D945FAF8-AD7A-4AB0-B68B-940CD056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526" y="931819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&quot;No&quot; Symbol 6">
            <a:extLst>
              <a:ext uri="{FF2B5EF4-FFF2-40B4-BE49-F238E27FC236}">
                <a16:creationId xmlns:a16="http://schemas.microsoft.com/office/drawing/2014/main" id="{356A07F1-7F4C-4120-BBAD-30A7CDA4D882}"/>
              </a:ext>
            </a:extLst>
          </p:cNvPr>
          <p:cNvSpPr/>
          <p:nvPr/>
        </p:nvSpPr>
        <p:spPr>
          <a:xfrm>
            <a:off x="10580394" y="1788958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4" name="Picture 12">
            <a:extLst>
              <a:ext uri="{FF2B5EF4-FFF2-40B4-BE49-F238E27FC236}">
                <a16:creationId xmlns:a16="http://schemas.microsoft.com/office/drawing/2014/main" id="{F3D831BE-FBF7-41AD-A6A5-0357AF98C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256" y="2821085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B5F217-4BD1-4391-96E2-F421ACEA129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394" y="3720336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3923992A-4E7D-4A7B-A643-C5039F431CB8}"/>
              </a:ext>
            </a:extLst>
          </p:cNvPr>
          <p:cNvSpPr/>
          <p:nvPr/>
        </p:nvSpPr>
        <p:spPr>
          <a:xfrm>
            <a:off x="3197625" y="1538133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38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C37759-FEBB-4AB9-A553-C2D7BA859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96" y="1505458"/>
            <a:ext cx="6281536" cy="335062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8D6F22-5984-439B-B1C4-5121C749EEE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18376" y="266562"/>
          <a:ext cx="3506680" cy="4358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340">
                  <a:extLst>
                    <a:ext uri="{9D8B030D-6E8A-4147-A177-3AD203B41FA5}">
                      <a16:colId xmlns:a16="http://schemas.microsoft.com/office/drawing/2014/main" val="2704742195"/>
                    </a:ext>
                  </a:extLst>
                </a:gridCol>
                <a:gridCol w="1753340">
                  <a:extLst>
                    <a:ext uri="{9D8B030D-6E8A-4147-A177-3AD203B41FA5}">
                      <a16:colId xmlns:a16="http://schemas.microsoft.com/office/drawing/2014/main" val="1279276384"/>
                    </a:ext>
                  </a:extLst>
                </a:gridCol>
              </a:tblGrid>
              <a:tr h="70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Primary contradiction within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1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Secondary contradiction between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98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Tertiary contradiction between different versions of the same activity system, e.g. old and new model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13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Quaternary contradiction between </a:t>
                      </a:r>
                      <a:r>
                        <a:rPr lang="en-US" sz="1200" dirty="0" err="1">
                          <a:effectLst/>
                        </a:rPr>
                        <a:t>neighbouring</a:t>
                      </a:r>
                      <a:r>
                        <a:rPr lang="en-US" sz="1200" dirty="0">
                          <a:effectLst/>
                        </a:rPr>
                        <a:t>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73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Contradiction in Object partly shared between two intersecting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9009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EA112AF6-7823-4C10-9D41-5EF986EAB615}"/>
              </a:ext>
            </a:extLst>
          </p:cNvPr>
          <p:cNvSpPr/>
          <p:nvPr/>
        </p:nvSpPr>
        <p:spPr>
          <a:xfrm>
            <a:off x="10580394" y="364217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6" name="Picture 13">
            <a:extLst>
              <a:ext uri="{FF2B5EF4-FFF2-40B4-BE49-F238E27FC236}">
                <a16:creationId xmlns:a16="http://schemas.microsoft.com/office/drawing/2014/main" id="{D945FAF8-AD7A-4AB0-B68B-940CD056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526" y="931819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&quot;No&quot; Symbol 6">
            <a:extLst>
              <a:ext uri="{FF2B5EF4-FFF2-40B4-BE49-F238E27FC236}">
                <a16:creationId xmlns:a16="http://schemas.microsoft.com/office/drawing/2014/main" id="{356A07F1-7F4C-4120-BBAD-30A7CDA4D882}"/>
              </a:ext>
            </a:extLst>
          </p:cNvPr>
          <p:cNvSpPr/>
          <p:nvPr/>
        </p:nvSpPr>
        <p:spPr>
          <a:xfrm>
            <a:off x="10580394" y="1788958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4" name="Picture 12">
            <a:extLst>
              <a:ext uri="{FF2B5EF4-FFF2-40B4-BE49-F238E27FC236}">
                <a16:creationId xmlns:a16="http://schemas.microsoft.com/office/drawing/2014/main" id="{F3D831BE-FBF7-41AD-A6A5-0357AF98C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256" y="2821085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B5F217-4BD1-4391-96E2-F421ACEA129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394" y="3720336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5B9E1EAC-395E-4361-A4F9-FB1860F41F5A}"/>
              </a:ext>
            </a:extLst>
          </p:cNvPr>
          <p:cNvCxnSpPr/>
          <p:nvPr/>
        </p:nvCxnSpPr>
        <p:spPr>
          <a:xfrm flipV="1">
            <a:off x="1917577" y="1830904"/>
            <a:ext cx="1287262" cy="992195"/>
          </a:xfrm>
          <a:prstGeom prst="curvedConnector3">
            <a:avLst>
              <a:gd name="adj1" fmla="val -17586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3">
            <a:extLst>
              <a:ext uri="{FF2B5EF4-FFF2-40B4-BE49-F238E27FC236}">
                <a16:creationId xmlns:a16="http://schemas.microsoft.com/office/drawing/2014/main" id="{75164A04-8983-4033-A26A-A7C5A3383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612" y="1661958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18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C37759-FEBB-4AB9-A553-C2D7BA859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17" y="1468213"/>
            <a:ext cx="3586808" cy="191323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8D6F22-5984-439B-B1C4-5121C749EEE3}"/>
              </a:ext>
            </a:extLst>
          </p:cNvPr>
          <p:cNvGraphicFramePr>
            <a:graphicFrameLocks noGrp="1"/>
          </p:cNvGraphicFramePr>
          <p:nvPr/>
        </p:nvGraphicFramePr>
        <p:xfrm>
          <a:off x="8318376" y="266562"/>
          <a:ext cx="3506680" cy="4358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340">
                  <a:extLst>
                    <a:ext uri="{9D8B030D-6E8A-4147-A177-3AD203B41FA5}">
                      <a16:colId xmlns:a16="http://schemas.microsoft.com/office/drawing/2014/main" val="2704742195"/>
                    </a:ext>
                  </a:extLst>
                </a:gridCol>
                <a:gridCol w="1753340">
                  <a:extLst>
                    <a:ext uri="{9D8B030D-6E8A-4147-A177-3AD203B41FA5}">
                      <a16:colId xmlns:a16="http://schemas.microsoft.com/office/drawing/2014/main" val="1279276384"/>
                    </a:ext>
                  </a:extLst>
                </a:gridCol>
              </a:tblGrid>
              <a:tr h="70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Primary contradiction within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1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Secondary contradiction between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98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Tertiary contradiction between different versions of the same activity system, e.g. old and new model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13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Quaternary contradiction between </a:t>
                      </a:r>
                      <a:r>
                        <a:rPr lang="en-US" sz="1200" dirty="0" err="1">
                          <a:effectLst/>
                        </a:rPr>
                        <a:t>neighbouring</a:t>
                      </a:r>
                      <a:r>
                        <a:rPr lang="en-US" sz="1200" dirty="0">
                          <a:effectLst/>
                        </a:rPr>
                        <a:t>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73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Contradiction in Object partly shared between two intersecting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9009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EA112AF6-7823-4C10-9D41-5EF986EAB615}"/>
              </a:ext>
            </a:extLst>
          </p:cNvPr>
          <p:cNvSpPr/>
          <p:nvPr/>
        </p:nvSpPr>
        <p:spPr>
          <a:xfrm>
            <a:off x="10580394" y="364217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6" name="Picture 13">
            <a:extLst>
              <a:ext uri="{FF2B5EF4-FFF2-40B4-BE49-F238E27FC236}">
                <a16:creationId xmlns:a16="http://schemas.microsoft.com/office/drawing/2014/main" id="{D945FAF8-AD7A-4AB0-B68B-940CD056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526" y="931819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&quot;No&quot; Symbol 6">
            <a:extLst>
              <a:ext uri="{FF2B5EF4-FFF2-40B4-BE49-F238E27FC236}">
                <a16:creationId xmlns:a16="http://schemas.microsoft.com/office/drawing/2014/main" id="{356A07F1-7F4C-4120-BBAD-30A7CDA4D882}"/>
              </a:ext>
            </a:extLst>
          </p:cNvPr>
          <p:cNvSpPr/>
          <p:nvPr/>
        </p:nvSpPr>
        <p:spPr>
          <a:xfrm>
            <a:off x="10580394" y="1788958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4" name="Picture 12">
            <a:extLst>
              <a:ext uri="{FF2B5EF4-FFF2-40B4-BE49-F238E27FC236}">
                <a16:creationId xmlns:a16="http://schemas.microsoft.com/office/drawing/2014/main" id="{F3D831BE-FBF7-41AD-A6A5-0357AF98C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256" y="2821085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B5F217-4BD1-4391-96E2-F421ACEA129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394" y="3720336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F8F60E-B2D0-47C9-8DF3-A1415FD51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850" y="4374386"/>
            <a:ext cx="3586808" cy="1913235"/>
          </a:xfrm>
          <a:prstGeom prst="rect">
            <a:avLst/>
          </a:prstGeom>
        </p:spPr>
      </p:pic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5B9E1EAC-395E-4361-A4F9-FB1860F41F5A}"/>
              </a:ext>
            </a:extLst>
          </p:cNvPr>
          <p:cNvCxnSpPr>
            <a:cxnSpLocks/>
          </p:cNvCxnSpPr>
          <p:nvPr/>
        </p:nvCxnSpPr>
        <p:spPr>
          <a:xfrm>
            <a:off x="609600" y="3168747"/>
            <a:ext cx="3525520" cy="2866293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&quot;No&quot; Symbol 6">
            <a:extLst>
              <a:ext uri="{FF2B5EF4-FFF2-40B4-BE49-F238E27FC236}">
                <a16:creationId xmlns:a16="http://schemas.microsoft.com/office/drawing/2014/main" id="{BDB71FB6-66DD-4653-9F83-9B74BE995531}"/>
              </a:ext>
            </a:extLst>
          </p:cNvPr>
          <p:cNvSpPr/>
          <p:nvPr/>
        </p:nvSpPr>
        <p:spPr>
          <a:xfrm>
            <a:off x="2064385" y="4243763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AC104C-BFBB-45A5-869C-487A35B53031}"/>
              </a:ext>
            </a:extLst>
          </p:cNvPr>
          <p:cNvSpPr txBox="1"/>
          <p:nvPr/>
        </p:nvSpPr>
        <p:spPr>
          <a:xfrm>
            <a:off x="1451474" y="2185823"/>
            <a:ext cx="9550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OLD MODEL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F7A804-3FEC-460E-A689-2C6CAF37AF32}"/>
              </a:ext>
            </a:extLst>
          </p:cNvPr>
          <p:cNvSpPr txBox="1"/>
          <p:nvPr/>
        </p:nvSpPr>
        <p:spPr>
          <a:xfrm>
            <a:off x="5441193" y="5080202"/>
            <a:ext cx="9550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NEW MODEL</a:t>
            </a:r>
          </a:p>
        </p:txBody>
      </p:sp>
    </p:spTree>
    <p:extLst>
      <p:ext uri="{BB962C8B-B14F-4D97-AF65-F5344CB8AC3E}">
        <p14:creationId xmlns:p14="http://schemas.microsoft.com/office/powerpoint/2010/main" val="4079649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C37759-FEBB-4AB9-A553-C2D7BA859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7" y="2112123"/>
            <a:ext cx="3586808" cy="191323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8D6F22-5984-439B-B1C4-5121C749EEE3}"/>
              </a:ext>
            </a:extLst>
          </p:cNvPr>
          <p:cNvGraphicFramePr>
            <a:graphicFrameLocks noGrp="1"/>
          </p:cNvGraphicFramePr>
          <p:nvPr/>
        </p:nvGraphicFramePr>
        <p:xfrm>
          <a:off x="8318376" y="266562"/>
          <a:ext cx="3506680" cy="4358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340">
                  <a:extLst>
                    <a:ext uri="{9D8B030D-6E8A-4147-A177-3AD203B41FA5}">
                      <a16:colId xmlns:a16="http://schemas.microsoft.com/office/drawing/2014/main" val="2704742195"/>
                    </a:ext>
                  </a:extLst>
                </a:gridCol>
                <a:gridCol w="1753340">
                  <a:extLst>
                    <a:ext uri="{9D8B030D-6E8A-4147-A177-3AD203B41FA5}">
                      <a16:colId xmlns:a16="http://schemas.microsoft.com/office/drawing/2014/main" val="1279276384"/>
                    </a:ext>
                  </a:extLst>
                </a:gridCol>
              </a:tblGrid>
              <a:tr h="70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Primary contradiction within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1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Secondary contradiction between elements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98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Tertiary contradiction between different versions of the same activity system, e.g. old and new model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13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Quaternary contradiction between </a:t>
                      </a:r>
                      <a:r>
                        <a:rPr lang="en-US" sz="1200" dirty="0" err="1">
                          <a:effectLst/>
                        </a:rPr>
                        <a:t>neighbouring</a:t>
                      </a:r>
                      <a:r>
                        <a:rPr lang="en-US" sz="1200" dirty="0">
                          <a:effectLst/>
                        </a:rPr>
                        <a:t>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73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Contradiction in Object partly shared between two intersecting activity systems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090092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EA112AF6-7823-4C10-9D41-5EF986EAB615}"/>
              </a:ext>
            </a:extLst>
          </p:cNvPr>
          <p:cNvSpPr/>
          <p:nvPr/>
        </p:nvSpPr>
        <p:spPr>
          <a:xfrm>
            <a:off x="10580394" y="364217"/>
            <a:ext cx="615950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6" name="Picture 13">
            <a:extLst>
              <a:ext uri="{FF2B5EF4-FFF2-40B4-BE49-F238E27FC236}">
                <a16:creationId xmlns:a16="http://schemas.microsoft.com/office/drawing/2014/main" id="{D945FAF8-AD7A-4AB0-B68B-940CD056C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526" y="931819"/>
            <a:ext cx="8763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&quot;No&quot; Symbol 6">
            <a:extLst>
              <a:ext uri="{FF2B5EF4-FFF2-40B4-BE49-F238E27FC236}">
                <a16:creationId xmlns:a16="http://schemas.microsoft.com/office/drawing/2014/main" id="{356A07F1-7F4C-4120-BBAD-30A7CDA4D882}"/>
              </a:ext>
            </a:extLst>
          </p:cNvPr>
          <p:cNvSpPr/>
          <p:nvPr/>
        </p:nvSpPr>
        <p:spPr>
          <a:xfrm>
            <a:off x="10580394" y="1788958"/>
            <a:ext cx="615950" cy="577850"/>
          </a:xfrm>
          <a:prstGeom prst="noSmoking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3074" name="Picture 12">
            <a:extLst>
              <a:ext uri="{FF2B5EF4-FFF2-40B4-BE49-F238E27FC236}">
                <a16:creationId xmlns:a16="http://schemas.microsoft.com/office/drawing/2014/main" id="{F3D831BE-FBF7-41AD-A6A5-0357AF98C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256" y="2821085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B5F217-4BD1-4391-96E2-F421ACEA129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394" y="3720336"/>
            <a:ext cx="801687" cy="65405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  <a:reflection stA="0" endPos="65000" dist="508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2F8F60E-B2D0-47C9-8DF3-A1415FD51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625" y="680051"/>
            <a:ext cx="3586808" cy="1913235"/>
          </a:xfrm>
          <a:prstGeom prst="rect">
            <a:avLst/>
          </a:prstGeom>
        </p:spPr>
      </p:pic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5B9E1EAC-395E-4361-A4F9-FB1860F41F5A}"/>
              </a:ext>
            </a:extLst>
          </p:cNvPr>
          <p:cNvCxnSpPr>
            <a:cxnSpLocks/>
          </p:cNvCxnSpPr>
          <p:nvPr/>
        </p:nvCxnSpPr>
        <p:spPr>
          <a:xfrm flipV="1">
            <a:off x="1670180" y="903969"/>
            <a:ext cx="3727443" cy="1308160"/>
          </a:xfrm>
          <a:prstGeom prst="curvedConnector3">
            <a:avLst>
              <a:gd name="adj1" fmla="val -10328"/>
            </a:avLst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2">
            <a:extLst>
              <a:ext uri="{FF2B5EF4-FFF2-40B4-BE49-F238E27FC236}">
                <a16:creationId xmlns:a16="http://schemas.microsoft.com/office/drawing/2014/main" id="{835E0609-5418-4CD6-9192-797F13639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428" y="740700"/>
            <a:ext cx="10382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3729345-5FAA-4500-8285-4FFD0A75A3B8}"/>
              </a:ext>
            </a:extLst>
          </p:cNvPr>
          <p:cNvSpPr txBox="1"/>
          <p:nvPr/>
        </p:nvSpPr>
        <p:spPr>
          <a:xfrm>
            <a:off x="1276813" y="2888227"/>
            <a:ext cx="9550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System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A3117F-863D-4748-A237-9E538B5C0E8B}"/>
              </a:ext>
            </a:extLst>
          </p:cNvPr>
          <p:cNvSpPr txBox="1"/>
          <p:nvPr/>
        </p:nvSpPr>
        <p:spPr>
          <a:xfrm>
            <a:off x="5086214" y="1465792"/>
            <a:ext cx="95504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System 2</a:t>
            </a:r>
          </a:p>
        </p:txBody>
      </p:sp>
    </p:spTree>
    <p:extLst>
      <p:ext uri="{BB962C8B-B14F-4D97-AF65-F5344CB8AC3E}">
        <p14:creationId xmlns:p14="http://schemas.microsoft.com/office/powerpoint/2010/main" val="2018883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569</Words>
  <Application>Microsoft Office PowerPoint</Application>
  <PresentationFormat>Widescreen</PresentationFormat>
  <Paragraphs>80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Editable Activity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Editable Activity Systems</dc:title>
  <dc:creator>Robert Miles</dc:creator>
  <cp:lastModifiedBy>Robert Miles</cp:lastModifiedBy>
  <cp:revision>8</cp:revision>
  <dcterms:created xsi:type="dcterms:W3CDTF">2023-05-11T05:46:43Z</dcterms:created>
  <dcterms:modified xsi:type="dcterms:W3CDTF">2023-08-14T06:10:47Z</dcterms:modified>
</cp:coreProperties>
</file>